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</p:sldMasterIdLst>
  <p:notesMasterIdLst>
    <p:notesMasterId r:id="rId23"/>
  </p:notesMasterIdLst>
  <p:handoutMasterIdLst>
    <p:handoutMasterId r:id="rId24"/>
  </p:handoutMasterIdLst>
  <p:sldIdLst>
    <p:sldId id="271" r:id="rId5"/>
    <p:sldId id="274" r:id="rId6"/>
    <p:sldId id="276" r:id="rId7"/>
    <p:sldId id="279" r:id="rId8"/>
    <p:sldId id="280" r:id="rId9"/>
    <p:sldId id="281" r:id="rId10"/>
    <p:sldId id="289" r:id="rId11"/>
    <p:sldId id="277" r:id="rId12"/>
    <p:sldId id="282" r:id="rId13"/>
    <p:sldId id="294" r:id="rId14"/>
    <p:sldId id="288" r:id="rId15"/>
    <p:sldId id="290" r:id="rId16"/>
    <p:sldId id="265" r:id="rId17"/>
    <p:sldId id="275" r:id="rId18"/>
    <p:sldId id="293" r:id="rId19"/>
    <p:sldId id="278" r:id="rId20"/>
    <p:sldId id="283" r:id="rId21"/>
    <p:sldId id="286" r:id="rId22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玉澤 高" initials="玉澤" lastIdx="2" clrIdx="0">
    <p:extLst>
      <p:ext uri="{19B8F6BF-5375-455C-9EA6-DF929625EA0E}">
        <p15:presenceInfo xmlns:p15="http://schemas.microsoft.com/office/powerpoint/2012/main" userId="df5a2700e047f5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7C2"/>
    <a:srgbClr val="E3E0DB"/>
    <a:srgbClr val="DFDBD6"/>
    <a:srgbClr val="BCA986"/>
    <a:srgbClr val="01618A"/>
    <a:srgbClr val="721010"/>
    <a:srgbClr val="726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3CCAB-E91C-4251-BD03-98F3B50F53D2}" v="1205" dt="2021-05-30T04:59:32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5" autoAdjust="0"/>
    <p:restoredTop sz="95244" autoAdjust="0"/>
  </p:normalViewPr>
  <p:slideViewPr>
    <p:cSldViewPr snapToGrid="0">
      <p:cViewPr varScale="1">
        <p:scale>
          <a:sx n="50" d="100"/>
          <a:sy n="50" d="100"/>
        </p:scale>
        <p:origin x="72" y="2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34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30T17:32:27.418" idx="2">
    <p:pos x="10" y="10"/>
    <p:text>訪客可瀏覽展覽，無法購買
使用者註冊
使用者申請展覽，透過E-MAIL申請，管理者發送PIN碼
展覽廠商提供拍攝好的照片，透過管理方建展，2D部分需要360度環景照片，3D需要物件不同角度的照片用以建立立體模型。
展覽品上架、呈現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30T16:18:02.511" idx="1">
    <p:pos x="10" y="10"/>
    <p:text>我們也希望能與展覽領域人士合作，了解更多展覽需要具備的流程與展覽規劃上的專業知識，讓使用者在虛擬展覽的體驗上更優化，線上及線下的體驗差異化可以縮小
最後倘若時間和進度允許，我們希望可以完成金流的測試，並在3D虛擬展覽中開發出類似VR的功能，如此一來才算完整實踐整個系統理念。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D2238C-0591-4752-9BC0-514C9BF0432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DBF63018-C1D5-4818-BA60-858F9625773C}">
      <dgm:prSet phldrT="[文字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大幅降低建置成本</a:t>
          </a:r>
        </a:p>
      </dgm:t>
    </dgm:pt>
    <dgm:pt modelId="{12ABBCFF-6317-4B24-9C9F-11927AE32F3E}" type="parTrans" cxnId="{A406FF65-54F5-4EFA-89D6-D27DB870C904}">
      <dgm:prSet/>
      <dgm:spPr/>
      <dgm:t>
        <a:bodyPr/>
        <a:lstStyle/>
        <a:p>
          <a:endParaRPr lang="zh-TW" altLang="en-US"/>
        </a:p>
      </dgm:t>
    </dgm:pt>
    <dgm:pt modelId="{000AC163-FC45-480F-ABB9-22A0BCB2CBA4}" type="sibTrans" cxnId="{A406FF65-54F5-4EFA-89D6-D27DB870C904}">
      <dgm:prSet/>
      <dgm:spPr/>
      <dgm:t>
        <a:bodyPr/>
        <a:lstStyle/>
        <a:p>
          <a:endParaRPr lang="zh-TW" altLang="en-US"/>
        </a:p>
      </dgm:t>
    </dgm:pt>
    <dgm:pt modelId="{A1E0E988-FA05-47C0-8270-74616E4366BE}">
      <dgm:prSet phldrT="[文字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zh-TW" altLang="en-US" sz="28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補足２Ｄ展覽之不足</a:t>
          </a:r>
        </a:p>
      </dgm:t>
    </dgm:pt>
    <dgm:pt modelId="{AE889A7F-DD1C-4C19-8C81-83ADCFF545A8}" type="parTrans" cxnId="{97B2BB8B-7AEB-4AC4-86BD-65D45B5AE1B5}">
      <dgm:prSet/>
      <dgm:spPr/>
      <dgm:t>
        <a:bodyPr/>
        <a:lstStyle/>
        <a:p>
          <a:endParaRPr lang="zh-TW" altLang="en-US"/>
        </a:p>
      </dgm:t>
    </dgm:pt>
    <dgm:pt modelId="{2050559F-5D3A-4C54-B86E-E4635F5D8823}" type="sibTrans" cxnId="{97B2BB8B-7AEB-4AC4-86BD-65D45B5AE1B5}">
      <dgm:prSet/>
      <dgm:spPr/>
      <dgm:t>
        <a:bodyPr/>
        <a:lstStyle/>
        <a:p>
          <a:endParaRPr lang="zh-TW" altLang="en-US"/>
        </a:p>
      </dgm:t>
    </dgm:pt>
    <dgm:pt modelId="{95D9A2BF-5D47-4F6A-8FE4-CAE6EEF496C3}">
      <dgm:prSet phldrT="[文字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zh-TW" altLang="en-US" sz="28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創造展覽外收益</a:t>
          </a:r>
        </a:p>
      </dgm:t>
    </dgm:pt>
    <dgm:pt modelId="{E436A90B-279C-48A5-9E0E-86532EC26EEE}" type="parTrans" cxnId="{28094FBD-0AA7-4B8D-AC27-EE14E9E673F3}">
      <dgm:prSet/>
      <dgm:spPr/>
      <dgm:t>
        <a:bodyPr/>
        <a:lstStyle/>
        <a:p>
          <a:endParaRPr lang="zh-TW" altLang="en-US"/>
        </a:p>
      </dgm:t>
    </dgm:pt>
    <dgm:pt modelId="{327C98CD-8419-4A03-ACC3-38C41C3ED1F8}" type="sibTrans" cxnId="{28094FBD-0AA7-4B8D-AC27-EE14E9E673F3}">
      <dgm:prSet/>
      <dgm:spPr/>
      <dgm:t>
        <a:bodyPr/>
        <a:lstStyle/>
        <a:p>
          <a:endParaRPr lang="zh-TW" altLang="en-US"/>
        </a:p>
      </dgm:t>
    </dgm:pt>
    <dgm:pt modelId="{57A0937F-D7C3-4F6F-991B-565A9D1D64D5}" type="pres">
      <dgm:prSet presAssocID="{56D2238C-0591-4752-9BC0-514C9BF04323}" presName="linearFlow" presStyleCnt="0">
        <dgm:presLayoutVars>
          <dgm:dir/>
          <dgm:resizeHandles val="exact"/>
        </dgm:presLayoutVars>
      </dgm:prSet>
      <dgm:spPr/>
    </dgm:pt>
    <dgm:pt modelId="{B6E5B887-9FC7-4F4F-A579-6D7CDE084B2B}" type="pres">
      <dgm:prSet presAssocID="{DBF63018-C1D5-4818-BA60-858F9625773C}" presName="composite" presStyleCnt="0"/>
      <dgm:spPr/>
    </dgm:pt>
    <dgm:pt modelId="{DCA20A4C-72A3-4840-94C0-58D3BCB54C0F}" type="pres">
      <dgm:prSet presAssocID="{DBF63018-C1D5-4818-BA60-858F9625773C}" presName="imgShp" presStyleLbl="fgImgPlace1" presStyleIdx="0" presStyleCnt="3" custScaleX="2000000" custScaleY="2000000" custLinFactX="-307991" custLinFactY="8446" custLinFactNeighborX="-400000" custLinFactNeighborY="100000"/>
      <dgm:spPr>
        <a:solidFill>
          <a:schemeClr val="bg2">
            <a:lumMod val="75000"/>
            <a:alpha val="93000"/>
          </a:schemeClr>
        </a:solidFill>
      </dgm:spPr>
    </dgm:pt>
    <dgm:pt modelId="{17B6AF5A-0528-4390-8609-6A5D32C78118}" type="pres">
      <dgm:prSet presAssocID="{DBF63018-C1D5-4818-BA60-858F9625773C}" presName="txShp" presStyleLbl="node1" presStyleIdx="0" presStyleCnt="3" custScaleX="71321" custScaleY="934583" custLinFactY="279210" custLinFactNeighborX="-14306" custLinFactNeighborY="300000">
        <dgm:presLayoutVars>
          <dgm:bulletEnabled val="1"/>
        </dgm:presLayoutVars>
      </dgm:prSet>
      <dgm:spPr>
        <a:prstGeom prst="roundRect">
          <a:avLst/>
        </a:prstGeom>
      </dgm:spPr>
    </dgm:pt>
    <dgm:pt modelId="{9B0DCCF2-3DF9-460F-B846-0AE5A0F41500}" type="pres">
      <dgm:prSet presAssocID="{000AC163-FC45-480F-ABB9-22A0BCB2CBA4}" presName="spacing" presStyleCnt="0"/>
      <dgm:spPr/>
    </dgm:pt>
    <dgm:pt modelId="{8EAD9794-45DF-4731-9B45-FED896CC17F7}" type="pres">
      <dgm:prSet presAssocID="{A1E0E988-FA05-47C0-8270-74616E4366BE}" presName="composite" presStyleCnt="0"/>
      <dgm:spPr/>
    </dgm:pt>
    <dgm:pt modelId="{22F34F7F-24C7-457E-96D4-62EB1341A9E6}" type="pres">
      <dgm:prSet presAssocID="{A1E0E988-FA05-47C0-8270-74616E4366BE}" presName="imgShp" presStyleLbl="fgImgPlace1" presStyleIdx="1" presStyleCnt="3" custScaleX="2000000" custScaleY="2000000" custLinFactX="2557703" custLinFactY="19077" custLinFactNeighborX="2600000" custLinFactNeighborY="100000"/>
      <dgm:spPr>
        <a:prstGeom prst="ellipse">
          <a:avLst/>
        </a:prstGeom>
        <a:solidFill>
          <a:schemeClr val="bg1">
            <a:lumMod val="75000"/>
            <a:alpha val="92000"/>
          </a:schemeClr>
        </a:solidFill>
      </dgm:spPr>
    </dgm:pt>
    <dgm:pt modelId="{55AC37EC-AB06-46DF-8E8A-8D4F301BF41E}" type="pres">
      <dgm:prSet presAssocID="{A1E0E988-FA05-47C0-8270-74616E4366BE}" presName="txShp" presStyleLbl="node1" presStyleIdx="1" presStyleCnt="3" custScaleX="72127" custScaleY="934583" custLinFactY="100000" custLinFactNeighborX="-11696" custLinFactNeighborY="198287">
        <dgm:presLayoutVars>
          <dgm:bulletEnabled val="1"/>
        </dgm:presLayoutVars>
      </dgm:prSet>
      <dgm:spPr>
        <a:prstGeom prst="roundRect">
          <a:avLst/>
        </a:prstGeom>
      </dgm:spPr>
    </dgm:pt>
    <dgm:pt modelId="{48F2837A-E63C-4C04-A7EE-154DA25829CE}" type="pres">
      <dgm:prSet presAssocID="{2050559F-5D3A-4C54-B86E-E4635F5D8823}" presName="spacing" presStyleCnt="0"/>
      <dgm:spPr/>
    </dgm:pt>
    <dgm:pt modelId="{F7AD8D32-543E-4049-8B53-6EB8D9EE6BD3}" type="pres">
      <dgm:prSet presAssocID="{95D9A2BF-5D47-4F6A-8FE4-CAE6EEF496C3}" presName="composite" presStyleCnt="0"/>
      <dgm:spPr/>
    </dgm:pt>
    <dgm:pt modelId="{4745F9CD-8089-4E36-A943-C5C1B0C8D759}" type="pres">
      <dgm:prSet presAssocID="{95D9A2BF-5D47-4F6A-8FE4-CAE6EEF496C3}" presName="imgShp" presStyleLbl="fgImgPlace1" presStyleIdx="2" presStyleCnt="3" custScaleX="2000000" custScaleY="2000000" custLinFactX="-337658" custLinFactNeighborX="-400000" custLinFactNeighborY="14556"/>
      <dgm:spPr>
        <a:prstGeom prst="ellipse">
          <a:avLst/>
        </a:prstGeom>
        <a:solidFill>
          <a:schemeClr val="bg2">
            <a:lumMod val="50000"/>
            <a:alpha val="74000"/>
          </a:schemeClr>
        </a:solidFill>
      </dgm:spPr>
    </dgm:pt>
    <dgm:pt modelId="{CDB0CC4B-85AA-4D1C-AF7E-B433D3174BDB}" type="pres">
      <dgm:prSet presAssocID="{95D9A2BF-5D47-4F6A-8FE4-CAE6EEF496C3}" presName="txShp" presStyleLbl="node1" presStyleIdx="2" presStyleCnt="3" custScaleX="69358" custScaleY="934583" custLinFactY="200000" custLinFactNeighborX="-15742" custLinFactNeighborY="27525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A406FF65-54F5-4EFA-89D6-D27DB870C904}" srcId="{56D2238C-0591-4752-9BC0-514C9BF04323}" destId="{DBF63018-C1D5-4818-BA60-858F9625773C}" srcOrd="0" destOrd="0" parTransId="{12ABBCFF-6317-4B24-9C9F-11927AE32F3E}" sibTransId="{000AC163-FC45-480F-ABB9-22A0BCB2CBA4}"/>
    <dgm:cxn modelId="{61A36B6C-1F34-47D0-95D2-4EBFB31A8F2D}" type="presOf" srcId="{95D9A2BF-5D47-4F6A-8FE4-CAE6EEF496C3}" destId="{CDB0CC4B-85AA-4D1C-AF7E-B433D3174BDB}" srcOrd="0" destOrd="0" presId="urn:microsoft.com/office/officeart/2005/8/layout/vList3"/>
    <dgm:cxn modelId="{5175F24E-A4C9-4056-8814-BBD34C11BFBA}" type="presOf" srcId="{A1E0E988-FA05-47C0-8270-74616E4366BE}" destId="{55AC37EC-AB06-46DF-8E8A-8D4F301BF41E}" srcOrd="0" destOrd="0" presId="urn:microsoft.com/office/officeart/2005/8/layout/vList3"/>
    <dgm:cxn modelId="{97B2BB8B-7AEB-4AC4-86BD-65D45B5AE1B5}" srcId="{56D2238C-0591-4752-9BC0-514C9BF04323}" destId="{A1E0E988-FA05-47C0-8270-74616E4366BE}" srcOrd="1" destOrd="0" parTransId="{AE889A7F-DD1C-4C19-8C81-83ADCFF545A8}" sibTransId="{2050559F-5D3A-4C54-B86E-E4635F5D8823}"/>
    <dgm:cxn modelId="{28094FBD-0AA7-4B8D-AC27-EE14E9E673F3}" srcId="{56D2238C-0591-4752-9BC0-514C9BF04323}" destId="{95D9A2BF-5D47-4F6A-8FE4-CAE6EEF496C3}" srcOrd="2" destOrd="0" parTransId="{E436A90B-279C-48A5-9E0E-86532EC26EEE}" sibTransId="{327C98CD-8419-4A03-ACC3-38C41C3ED1F8}"/>
    <dgm:cxn modelId="{AD2F1AC3-2169-468C-A9ED-F00D7CA23B77}" type="presOf" srcId="{DBF63018-C1D5-4818-BA60-858F9625773C}" destId="{17B6AF5A-0528-4390-8609-6A5D32C78118}" srcOrd="0" destOrd="0" presId="urn:microsoft.com/office/officeart/2005/8/layout/vList3"/>
    <dgm:cxn modelId="{1E02D6CC-4D67-4749-85EE-006C97477FD5}" type="presOf" srcId="{56D2238C-0591-4752-9BC0-514C9BF04323}" destId="{57A0937F-D7C3-4F6F-991B-565A9D1D64D5}" srcOrd="0" destOrd="0" presId="urn:microsoft.com/office/officeart/2005/8/layout/vList3"/>
    <dgm:cxn modelId="{2D0B6862-0C28-46D6-8D19-EDCE026D0920}" type="presParOf" srcId="{57A0937F-D7C3-4F6F-991B-565A9D1D64D5}" destId="{B6E5B887-9FC7-4F4F-A579-6D7CDE084B2B}" srcOrd="0" destOrd="0" presId="urn:microsoft.com/office/officeart/2005/8/layout/vList3"/>
    <dgm:cxn modelId="{880DFA07-92DA-4A77-9385-9F898CC081DF}" type="presParOf" srcId="{B6E5B887-9FC7-4F4F-A579-6D7CDE084B2B}" destId="{DCA20A4C-72A3-4840-94C0-58D3BCB54C0F}" srcOrd="0" destOrd="0" presId="urn:microsoft.com/office/officeart/2005/8/layout/vList3"/>
    <dgm:cxn modelId="{818D451D-4649-4CD4-9359-CA5B1ACBE855}" type="presParOf" srcId="{B6E5B887-9FC7-4F4F-A579-6D7CDE084B2B}" destId="{17B6AF5A-0528-4390-8609-6A5D32C78118}" srcOrd="1" destOrd="0" presId="urn:microsoft.com/office/officeart/2005/8/layout/vList3"/>
    <dgm:cxn modelId="{4EC71BA6-8B9C-47F2-B75D-1F3AE51E5FFF}" type="presParOf" srcId="{57A0937F-D7C3-4F6F-991B-565A9D1D64D5}" destId="{9B0DCCF2-3DF9-460F-B846-0AE5A0F41500}" srcOrd="1" destOrd="0" presId="urn:microsoft.com/office/officeart/2005/8/layout/vList3"/>
    <dgm:cxn modelId="{3CCE2394-254B-4980-BC76-E8FE027105E2}" type="presParOf" srcId="{57A0937F-D7C3-4F6F-991B-565A9D1D64D5}" destId="{8EAD9794-45DF-4731-9B45-FED896CC17F7}" srcOrd="2" destOrd="0" presId="urn:microsoft.com/office/officeart/2005/8/layout/vList3"/>
    <dgm:cxn modelId="{96E68F7D-2D79-470C-B614-A7D1F2D53DF9}" type="presParOf" srcId="{8EAD9794-45DF-4731-9B45-FED896CC17F7}" destId="{22F34F7F-24C7-457E-96D4-62EB1341A9E6}" srcOrd="0" destOrd="0" presId="urn:microsoft.com/office/officeart/2005/8/layout/vList3"/>
    <dgm:cxn modelId="{5EA4710C-167B-422D-91BD-3C76AF511C8D}" type="presParOf" srcId="{8EAD9794-45DF-4731-9B45-FED896CC17F7}" destId="{55AC37EC-AB06-46DF-8E8A-8D4F301BF41E}" srcOrd="1" destOrd="0" presId="urn:microsoft.com/office/officeart/2005/8/layout/vList3"/>
    <dgm:cxn modelId="{5D138D61-B032-465E-8B6B-209F46F77A78}" type="presParOf" srcId="{57A0937F-D7C3-4F6F-991B-565A9D1D64D5}" destId="{48F2837A-E63C-4C04-A7EE-154DA25829CE}" srcOrd="3" destOrd="0" presId="urn:microsoft.com/office/officeart/2005/8/layout/vList3"/>
    <dgm:cxn modelId="{7DD21BAA-81AF-4F51-BD35-8E1770D57D42}" type="presParOf" srcId="{57A0937F-D7C3-4F6F-991B-565A9D1D64D5}" destId="{F7AD8D32-543E-4049-8B53-6EB8D9EE6BD3}" srcOrd="4" destOrd="0" presId="urn:microsoft.com/office/officeart/2005/8/layout/vList3"/>
    <dgm:cxn modelId="{1647F7E4-4202-44CE-9F3A-4250D760CE63}" type="presParOf" srcId="{F7AD8D32-543E-4049-8B53-6EB8D9EE6BD3}" destId="{4745F9CD-8089-4E36-A943-C5C1B0C8D759}" srcOrd="0" destOrd="0" presId="urn:microsoft.com/office/officeart/2005/8/layout/vList3"/>
    <dgm:cxn modelId="{AAEF3FEC-4AD2-4561-9789-BD1C247ED324}" type="presParOf" srcId="{F7AD8D32-543E-4049-8B53-6EB8D9EE6BD3}" destId="{CDB0CC4B-85AA-4D1C-AF7E-B433D3174BDB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6AF5A-0528-4390-8609-6A5D32C78118}">
      <dsp:nvSpPr>
        <dsp:cNvPr id="0" name=""/>
        <dsp:cNvSpPr/>
      </dsp:nvSpPr>
      <dsp:spPr>
        <a:xfrm rot="10800000">
          <a:off x="2221936" y="1051705"/>
          <a:ext cx="3854985" cy="880662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5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大幅降低建置成本</a:t>
          </a:r>
        </a:p>
      </dsp:txBody>
      <dsp:txXfrm rot="10800000">
        <a:off x="2264926" y="1094695"/>
        <a:ext cx="3769005" cy="794682"/>
      </dsp:txXfrm>
    </dsp:sp>
    <dsp:sp modelId="{DCA20A4C-72A3-4840-94C0-58D3BCB54C0F}">
      <dsp:nvSpPr>
        <dsp:cNvPr id="0" name=""/>
        <dsp:cNvSpPr/>
      </dsp:nvSpPr>
      <dsp:spPr>
        <a:xfrm>
          <a:off x="610677" y="106127"/>
          <a:ext cx="1884610" cy="1884610"/>
        </a:xfrm>
        <a:prstGeom prst="ellipse">
          <a:avLst/>
        </a:prstGeom>
        <a:solidFill>
          <a:schemeClr val="bg2">
            <a:lumMod val="75000"/>
            <a:alpha val="93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C37EC-AB06-46DF-8E8A-8D4F301BF41E}">
      <dsp:nvSpPr>
        <dsp:cNvPr id="0" name=""/>
        <dsp:cNvSpPr/>
      </dsp:nvSpPr>
      <dsp:spPr>
        <a:xfrm rot="10800000">
          <a:off x="2330336" y="2699729"/>
          <a:ext cx="3898550" cy="880662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5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補足２Ｄ展覽之不足</a:t>
          </a:r>
        </a:p>
      </dsp:txBody>
      <dsp:txXfrm rot="10800000">
        <a:off x="2373326" y="2742719"/>
        <a:ext cx="3812570" cy="794682"/>
      </dsp:txXfrm>
    </dsp:sp>
    <dsp:sp modelId="{22F34F7F-24C7-457E-96D4-62EB1341A9E6}">
      <dsp:nvSpPr>
        <dsp:cNvPr id="0" name=""/>
        <dsp:cNvSpPr/>
      </dsp:nvSpPr>
      <dsp:spPr>
        <a:xfrm>
          <a:off x="6127060" y="2028884"/>
          <a:ext cx="1884610" cy="1884610"/>
        </a:xfrm>
        <a:prstGeom prst="ellipse">
          <a:avLst/>
        </a:prstGeom>
        <a:solidFill>
          <a:schemeClr val="bg1">
            <a:lumMod val="75000"/>
            <a:alpha val="92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0CC4B-85AA-4D1C-AF7E-B433D3174BDB}">
      <dsp:nvSpPr>
        <dsp:cNvPr id="0" name=""/>
        <dsp:cNvSpPr/>
      </dsp:nvSpPr>
      <dsp:spPr>
        <a:xfrm rot="10800000">
          <a:off x="2223896" y="4779229"/>
          <a:ext cx="3748883" cy="880662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5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創造展覽外收益</a:t>
          </a:r>
        </a:p>
      </dsp:txBody>
      <dsp:txXfrm rot="10800000">
        <a:off x="2266886" y="4822219"/>
        <a:ext cx="3662903" cy="794682"/>
      </dsp:txXfrm>
    </dsp:sp>
    <dsp:sp modelId="{4745F9CD-8089-4E36-A943-C5C1B0C8D759}">
      <dsp:nvSpPr>
        <dsp:cNvPr id="0" name=""/>
        <dsp:cNvSpPr/>
      </dsp:nvSpPr>
      <dsp:spPr>
        <a:xfrm>
          <a:off x="609247" y="3833355"/>
          <a:ext cx="1884610" cy="1884610"/>
        </a:xfrm>
        <a:prstGeom prst="ellipse">
          <a:avLst/>
        </a:prstGeom>
        <a:solidFill>
          <a:schemeClr val="bg2">
            <a:lumMod val="50000"/>
            <a:alpha val="74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5CDEFDF-0CA3-4E5E-A86B-5C4DB5C4AC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6001F5-89AD-4321-A2F3-FF1A65CAB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AB4B6-AE56-475F-A1F8-857507404FD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2021/6/8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A820FD0-AA83-4D3A-8B39-A9AF0A2218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240C79-C544-474C-A485-06EA89C27A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099A-4529-4043-B1C4-EB012AD11EC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6966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3DFB492-DA82-4EB3-879D-AF282BCF9903}" type="datetime1">
              <a:rPr lang="zh-TW" altLang="en-US" smtClean="0"/>
              <a:pPr/>
              <a:t>2021/6/8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/>
              <a:t>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29716F9-8A5B-4D4A-82EC-7ED633076321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03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31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43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052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51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86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55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82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7024DB-ED6C-47D1-AA3A-6B029836D814}" type="datetime1">
              <a:rPr lang="zh-TW" altLang="en-US" noProof="0" smtClean="0"/>
              <a:t>2021/6/8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15" name="直線接點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11575-15E6-4D95-81E1-F84BE09DC119}" type="datetime1">
              <a:rPr lang="zh-TW" altLang="en-US" noProof="0" smtClean="0"/>
              <a:t>2021/6/8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26" name="直線接點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888352-C2E2-4ABB-BF62-F0FF4A675301}" type="datetime1">
              <a:rPr lang="zh-TW" altLang="en-US" noProof="0" smtClean="0"/>
              <a:t>2021/6/8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15" name="直線接點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 anchor="t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38AD95-03CE-4BD3-B37E-CD22936C7688}" type="datetime1">
              <a:rPr lang="zh-TW" altLang="en-US" noProof="0" smtClean="0"/>
              <a:t>2021/6/8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33" name="直線接點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7ED4FD-9F56-42D4-A70A-52D1CC69B6A6}" type="datetime1">
              <a:rPr lang="zh-TW" altLang="en-US" noProof="0" smtClean="0"/>
              <a:t>2021/6/8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15" name="直線接點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676B8E-0DF1-4ECD-8C02-38880A367FA5}" type="datetime1">
              <a:rPr lang="zh-TW" altLang="en-US" noProof="0" smtClean="0"/>
              <a:t>2021/6/8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35" name="直線接點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9B0D85-C031-4902-A436-8DE33B3E21B1}" type="datetime1">
              <a:rPr lang="zh-TW" altLang="en-US" noProof="0" smtClean="0"/>
              <a:t>2021/6/8</a:t>
            </a:fld>
            <a:endParaRPr lang="zh-TW" altLang="en-US" noProof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29" name="直線接點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6AEF43-A086-4777-8CE9-38B92D0AE77B}" type="datetime1">
              <a:rPr lang="zh-TW" altLang="en-US" noProof="0" smtClean="0"/>
              <a:t>2021/6/8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25" name="直線接點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9D5184-A2D9-4AF0-9BDE-22C4B00BE584}" type="datetime1">
              <a:rPr lang="zh-TW" altLang="en-US" noProof="0" smtClean="0"/>
              <a:t>2021/6/8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41D024-FD4C-4EA6-95FE-816F577AFBEA}" type="datetime1">
              <a:rPr lang="zh-TW" altLang="en-US" noProof="0" smtClean="0"/>
              <a:t>2021/6/8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17" name="直線接點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矩形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矩形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B9E1702-CC9A-4BE5-9DF0-70FB7B841DE7}" type="datetime1">
              <a:rPr lang="zh-TW" altLang="en-US" noProof="0" smtClean="0"/>
              <a:t>2021/6/8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31" name="直線接點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4CE904B-D9AE-4E79-8D91-442678A5DC7E}" type="datetime1">
              <a:rPr lang="zh-TW" altLang="en-US" smtClean="0"/>
              <a:t>2021/6/8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microsoft.com/office/2017/06/relationships/model3d" Target="../media/model3d1.glb"/><Relationship Id="rId17" Type="http://schemas.microsoft.com/office/2017/06/relationships/model3d" Target="../media/model3d3.glb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5" Type="http://schemas.microsoft.com/office/2017/06/relationships/model3d" Target="../media/model3d2.glb"/><Relationship Id="rId23" Type="http://schemas.openxmlformats.org/officeDocument/2006/relationships/image" Target="../media/image16.png"/><Relationship Id="rId10" Type="http://schemas.openxmlformats.org/officeDocument/2006/relationships/image" Target="../media/image9.png"/><Relationship Id="rId19" Type="http://schemas.microsoft.com/office/2017/06/relationships/model3d" Target="../media/model3d4.glb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microsoft.com/office/2017/06/relationships/model3d" Target="../media/model3d5.glb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microsoft.com/office/2017/06/relationships/model3d" Target="../media/model3d8.glb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microsoft.com/office/2017/06/relationships/model3d" Target="../media/model3d9.glb"/><Relationship Id="rId4" Type="http://schemas.openxmlformats.org/officeDocument/2006/relationships/image" Target="../media/image55.png"/><Relationship Id="rId9" Type="http://schemas.openxmlformats.org/officeDocument/2006/relationships/image" Target="../media/image68.png"/><Relationship Id="rId1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68.png"/><Relationship Id="rId3" Type="http://schemas.openxmlformats.org/officeDocument/2006/relationships/image" Target="../media/image1.jpe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6" Type="http://schemas.microsoft.com/office/2017/06/relationships/model3d" Target="../media/model3d10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10" Type="http://schemas.microsoft.com/office/2007/relationships/hdphoto" Target="../media/hdphoto8.wdp"/><Relationship Id="rId4" Type="http://schemas.microsoft.com/office/2017/06/relationships/model3d" Target="../media/model3d8.glb"/><Relationship Id="rId9" Type="http://schemas.openxmlformats.org/officeDocument/2006/relationships/image" Target="../media/image77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63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8.glb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microsoft.com/office/2007/relationships/hdphoto" Target="../media/hdphoto9.wdp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4.wdp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34.png"/><Relationship Id="rId5" Type="http://schemas.microsoft.com/office/2007/relationships/hdphoto" Target="../media/hdphoto4.wdp"/><Relationship Id="rId10" Type="http://schemas.microsoft.com/office/2007/relationships/diagramDrawing" Target="../diagrams/drawing1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microsoft.com/office/2017/06/relationships/model3d" Target="../media/model3d7.glb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microsoft.com/office/2017/06/relationships/model3d" Target="../media/model3d6.glb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12" Type="http://schemas.openxmlformats.org/officeDocument/2006/relationships/comments" Target="../comments/commen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8.glb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AA2BF5C-5D17-473E-9C4B-4CFEEFAF0939}"/>
              </a:ext>
            </a:extLst>
          </p:cNvPr>
          <p:cNvSpPr/>
          <p:nvPr/>
        </p:nvSpPr>
        <p:spPr>
          <a:xfrm>
            <a:off x="-168166" y="6126217"/>
            <a:ext cx="11813628" cy="84831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63C17DA-C994-4764-9F98-4D440146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2549"/>
          </a:xfrm>
          <a:prstGeom prst="rect">
            <a:avLst/>
          </a:prstGeom>
        </p:spPr>
      </p:pic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40883E36-3BA4-4B0E-8722-A918ED635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129159">
            <a:off x="-818135" y="345909"/>
            <a:ext cx="4099143" cy="4868852"/>
          </a:xfrm>
          <a:scene3d>
            <a:camera prst="perspectiveRight"/>
            <a:lightRig rig="threePt" dir="t"/>
          </a:scene3d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D82C3A-A47D-4E25-B023-5CD068265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5119" t="13869" r="58076" b="54641"/>
          <a:stretch/>
        </p:blipFill>
        <p:spPr>
          <a:xfrm rot="737488">
            <a:off x="925873" y="516815"/>
            <a:ext cx="350749" cy="5079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82F02BE-D8F7-4FF0-A730-D70961DA8C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5119" t="13869" r="58076" b="54641"/>
          <a:stretch/>
        </p:blipFill>
        <p:spPr>
          <a:xfrm rot="21249864">
            <a:off x="2078811" y="804622"/>
            <a:ext cx="350749" cy="507999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06987F13-1960-4546-AF31-FFF1101B15B1}"/>
              </a:ext>
            </a:extLst>
          </p:cNvPr>
          <p:cNvGrpSpPr/>
          <p:nvPr/>
        </p:nvGrpSpPr>
        <p:grpSpPr>
          <a:xfrm rot="675277">
            <a:off x="8751293" y="1767738"/>
            <a:ext cx="1265778" cy="1552672"/>
            <a:chOff x="9186664" y="2004305"/>
            <a:chExt cx="1484382" cy="1930483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4118747C-9712-4F1D-B2BD-6DCA292D4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37677">
              <a:off x="9186664" y="2004305"/>
              <a:ext cx="1484382" cy="1930483"/>
            </a:xfrm>
            <a:prstGeom prst="foldedCorner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  <a:scene3d>
              <a:camera prst="isometricOffAxis2Left"/>
              <a:lightRig rig="threePt" dir="t"/>
            </a:scene3d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24055243-EBD5-4154-BE19-A129EAA5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837677">
              <a:off x="9490548" y="2063946"/>
              <a:ext cx="876615" cy="1784588"/>
            </a:xfrm>
            <a:prstGeom prst="foldedCorner">
              <a:avLst/>
            </a:prstGeom>
            <a:ln>
              <a:noFill/>
            </a:ln>
            <a:scene3d>
              <a:camera prst="isometricOffAxis2Left"/>
              <a:lightRig rig="threePt" dir="t"/>
            </a:scene3d>
          </p:spPr>
        </p:pic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03F160CD-2307-4462-B0E2-097FB1A56F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5119" t="13869" r="58076" b="54641"/>
          <a:stretch/>
        </p:blipFill>
        <p:spPr>
          <a:xfrm rot="737488">
            <a:off x="9208808" y="1274598"/>
            <a:ext cx="350749" cy="50799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D0C0EF33-7993-41CC-9A9F-EB24112B03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35119" t="13869" r="58076" b="54641"/>
          <a:stretch/>
        </p:blipFill>
        <p:spPr>
          <a:xfrm rot="5040595" flipH="1">
            <a:off x="11214968" y="6020504"/>
            <a:ext cx="239079" cy="346264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F363859-A827-4056-A409-C2AED3F5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1517" y="1329136"/>
            <a:ext cx="1399251" cy="1405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26DB6B12-748F-4C47-B67A-FBDD3F366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5119" t="13869" r="58076" b="54641"/>
          <a:stretch/>
        </p:blipFill>
        <p:spPr>
          <a:xfrm rot="21249864">
            <a:off x="4048967" y="857094"/>
            <a:ext cx="350749" cy="507999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4907C666-D94A-4D5C-BFAA-ED06438422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5119" t="13869" r="58076" b="54641"/>
          <a:stretch/>
        </p:blipFill>
        <p:spPr>
          <a:xfrm rot="21249864">
            <a:off x="3050337" y="883162"/>
            <a:ext cx="350749" cy="50799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DCF07C2-7CCD-4FFF-A9B6-7CAB24775BC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1125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6" name="3D 模型 55" descr="Dark Gray Cuboid">
                <a:extLst>
                  <a:ext uri="{FF2B5EF4-FFF2-40B4-BE49-F238E27FC236}">
                    <a16:creationId xmlns:a16="http://schemas.microsoft.com/office/drawing/2014/main" id="{A0B7E0DE-BE6D-4E29-9AED-3985145040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240274"/>
                  </p:ext>
                </p:extLst>
              </p:nvPr>
            </p:nvGraphicFramePr>
            <p:xfrm>
              <a:off x="8823123" y="4772968"/>
              <a:ext cx="3954224" cy="220156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954224" cy="2201563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68870" ay="3870336" az="143395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976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6" name="3D 模型 55" descr="Dark Gray Cuboid">
                <a:extLst>
                  <a:ext uri="{FF2B5EF4-FFF2-40B4-BE49-F238E27FC236}">
                    <a16:creationId xmlns:a16="http://schemas.microsoft.com/office/drawing/2014/main" id="{A0B7E0DE-BE6D-4E29-9AED-3985145040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23123" y="4772968"/>
                <a:ext cx="3954224" cy="2201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模型 56" descr="Dark Gray Cuboid">
                <a:extLst>
                  <a:ext uri="{FF2B5EF4-FFF2-40B4-BE49-F238E27FC236}">
                    <a16:creationId xmlns:a16="http://schemas.microsoft.com/office/drawing/2014/main" id="{ADAF6AEE-0D84-4DC9-8B36-432B4346CC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3446319"/>
                  </p:ext>
                </p:extLst>
              </p:nvPr>
            </p:nvGraphicFramePr>
            <p:xfrm>
              <a:off x="-585347" y="4325982"/>
              <a:ext cx="3703731" cy="300827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703731" cy="3008278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57776" ay="3801417" az="949592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9577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模型 56" descr="Dark Gray Cuboid">
                <a:extLst>
                  <a:ext uri="{FF2B5EF4-FFF2-40B4-BE49-F238E27FC236}">
                    <a16:creationId xmlns:a16="http://schemas.microsoft.com/office/drawing/2014/main" id="{ADAF6AEE-0D84-4DC9-8B36-432B4346CC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585347" y="4325982"/>
                <a:ext cx="3703731" cy="3008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模型 57" descr="Female bust 2">
                <a:extLst>
                  <a:ext uri="{FF2B5EF4-FFF2-40B4-BE49-F238E27FC236}">
                    <a16:creationId xmlns:a16="http://schemas.microsoft.com/office/drawing/2014/main" id="{92D362B6-735A-49A0-9AAE-B5EF86D01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5608131"/>
                  </p:ext>
                </p:extLst>
              </p:nvPr>
            </p:nvGraphicFramePr>
            <p:xfrm>
              <a:off x="11096645" y="3390547"/>
              <a:ext cx="1058317" cy="2116961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058317" cy="2116961"/>
                    </a:xfrm>
                    <a:prstGeom prst="rect">
                      <a:avLst/>
                    </a:prstGeom>
                  </am3d:spPr>
                  <am3d:camera>
                    <am3d:pos x="0" y="0" z="56946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668" d="1000000"/>
                    <am3d:preTrans dx="-1854" dy="-17999957" dz="-1431"/>
                    <am3d:scale>
                      <am3d:sx n="1000000" d="1000000"/>
                      <am3d:sy n="1000000" d="1000000"/>
                      <am3d:sz n="1000000" d="1000000"/>
                    </am3d:scale>
                    <am3d:rot ax="13659" ay="-699921" az="-277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363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模型 57" descr="Female bust 2">
                <a:extLst>
                  <a:ext uri="{FF2B5EF4-FFF2-40B4-BE49-F238E27FC236}">
                    <a16:creationId xmlns:a16="http://schemas.microsoft.com/office/drawing/2014/main" id="{92D362B6-735A-49A0-9AAE-B5EF86D01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96645" y="3390547"/>
                <a:ext cx="1058317" cy="211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模型 59" descr="Male bust 2">
                <a:extLst>
                  <a:ext uri="{FF2B5EF4-FFF2-40B4-BE49-F238E27FC236}">
                    <a16:creationId xmlns:a16="http://schemas.microsoft.com/office/drawing/2014/main" id="{EE5D812E-1DB3-483D-BED8-03591D0C5A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1777865"/>
                  </p:ext>
                </p:extLst>
              </p:nvPr>
            </p:nvGraphicFramePr>
            <p:xfrm>
              <a:off x="1490348" y="3772061"/>
              <a:ext cx="1126919" cy="1586034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126919" cy="1586034"/>
                    </a:xfrm>
                    <a:prstGeom prst="rect">
                      <a:avLst/>
                    </a:prstGeom>
                  </am3d:spPr>
                  <am3d:camera>
                    <am3d:pos x="0" y="0" z="60875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93" d="1000000"/>
                    <am3d:preTrans dx="557" dy="-17996648" dz="-503"/>
                    <am3d:scale>
                      <am3d:sx n="1000000" d="1000000"/>
                      <am3d:sy n="1000000" d="1000000"/>
                      <am3d:sz n="1000000" d="1000000"/>
                    </am3d:scale>
                    <am3d:rot ax="166243" ay="1798258" az="83098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952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模型 59" descr="Male bust 2">
                <a:extLst>
                  <a:ext uri="{FF2B5EF4-FFF2-40B4-BE49-F238E27FC236}">
                    <a16:creationId xmlns:a16="http://schemas.microsoft.com/office/drawing/2014/main" id="{EE5D812E-1DB3-483D-BED8-03591D0C5A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90348" y="3772061"/>
                <a:ext cx="1126919" cy="1586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Female bust 1">
                <a:extLst>
                  <a:ext uri="{FF2B5EF4-FFF2-40B4-BE49-F238E27FC236}">
                    <a16:creationId xmlns:a16="http://schemas.microsoft.com/office/drawing/2014/main" id="{E939C8F5-DE6D-4E43-BB5F-3DD833D0E1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6227245"/>
                  </p:ext>
                </p:extLst>
              </p:nvPr>
            </p:nvGraphicFramePr>
            <p:xfrm>
              <a:off x="9909229" y="3629322"/>
              <a:ext cx="866558" cy="1808399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866558" cy="1808399"/>
                    </a:xfrm>
                    <a:prstGeom prst="rect">
                      <a:avLst/>
                    </a:prstGeom>
                  </am3d:spPr>
                  <am3d:camera>
                    <am3d:pos x="0" y="0" z="560454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93952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0408" ay="-911258" az="5519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9987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Female bust 1">
                <a:extLst>
                  <a:ext uri="{FF2B5EF4-FFF2-40B4-BE49-F238E27FC236}">
                    <a16:creationId xmlns:a16="http://schemas.microsoft.com/office/drawing/2014/main" id="{E939C8F5-DE6D-4E43-BB5F-3DD833D0E1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09229" y="3629322"/>
                <a:ext cx="866558" cy="180839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8E812D6C-A55A-40AD-8EB4-BBF5076628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97694" y="-1644"/>
            <a:ext cx="4479497" cy="409184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696A70-163F-4024-B3E0-26E0D3D697CE}"/>
              </a:ext>
            </a:extLst>
          </p:cNvPr>
          <p:cNvSpPr txBox="1"/>
          <p:nvPr/>
        </p:nvSpPr>
        <p:spPr>
          <a:xfrm>
            <a:off x="1205743" y="3999524"/>
            <a:ext cx="870348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							</a:t>
            </a:r>
          </a:p>
          <a:p>
            <a:pPr algn="ctr"/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10936008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宋承運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algn="ctr"/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10936007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張傑婷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</a:p>
          <a:p>
            <a:pPr lvl="2" algn="ctr"/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10936012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劉安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algn="ctr"/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10936013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郭加于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algn="ctr"/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10936014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高玉澤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		     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指導老師：丁慧瑩    老師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 descr="Male bust 1">
                <a:extLst>
                  <a:ext uri="{FF2B5EF4-FFF2-40B4-BE49-F238E27FC236}">
                    <a16:creationId xmlns:a16="http://schemas.microsoft.com/office/drawing/2014/main" id="{1AFC3EB7-2C1C-49DD-8775-B1FF320AD9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92845"/>
                  </p:ext>
                </p:extLst>
              </p:nvPr>
            </p:nvGraphicFramePr>
            <p:xfrm>
              <a:off x="-37908" y="3395380"/>
              <a:ext cx="1513899" cy="2030840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513899" cy="2030840"/>
                    </a:xfrm>
                    <a:prstGeom prst="rect">
                      <a:avLst/>
                    </a:prstGeom>
                  </am3d:spPr>
                  <am3d:camera>
                    <am3d:pos x="0" y="0" z="64596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213" d="1000000"/>
                    <am3d:preTrans dx="194639" dy="-18014123" dz="2164009"/>
                    <am3d:scale>
                      <am3d:sx n="1000000" d="1000000"/>
                      <am3d:sy n="1000000" d="1000000"/>
                      <am3d:sz n="1000000" d="1000000"/>
                    </am3d:scale>
                    <am3d:rot ax="142162" ay="1550204" az="61983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26031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 descr="Male bust 1">
                <a:extLst>
                  <a:ext uri="{FF2B5EF4-FFF2-40B4-BE49-F238E27FC236}">
                    <a16:creationId xmlns:a16="http://schemas.microsoft.com/office/drawing/2014/main" id="{1AFC3EB7-2C1C-49DD-8775-B1FF320AD9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37908" y="3395380"/>
                <a:ext cx="1513899" cy="203084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B96A48-3422-49C6-A55E-E3CE57F0D250}"/>
              </a:ext>
            </a:extLst>
          </p:cNvPr>
          <p:cNvCxnSpPr/>
          <p:nvPr/>
        </p:nvCxnSpPr>
        <p:spPr>
          <a:xfrm>
            <a:off x="4666593" y="3942178"/>
            <a:ext cx="237533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3E1F672-F09B-49B1-878C-19110AE0F511}"/>
              </a:ext>
            </a:extLst>
          </p:cNvPr>
          <p:cNvSpPr txBox="1"/>
          <p:nvPr/>
        </p:nvSpPr>
        <p:spPr>
          <a:xfrm>
            <a:off x="4649899" y="3929130"/>
            <a:ext cx="7325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組別 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400" dirty="0">
                <a:latin typeface="Arial Black" panose="020B0A04020102020204" pitchFamily="34" charset="0"/>
              </a:rPr>
              <a:t>110203</a:t>
            </a:r>
            <a:endParaRPr lang="zh-TW" alt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66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37F71FA-98C4-458F-88B4-CC19EDA6D36E}"/>
              </a:ext>
            </a:extLst>
          </p:cNvPr>
          <p:cNvSpPr/>
          <p:nvPr/>
        </p:nvSpPr>
        <p:spPr>
          <a:xfrm>
            <a:off x="0" y="0"/>
            <a:ext cx="12184260" cy="612541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02BB36-DEB7-453D-8D9C-75FFB79FF26B}"/>
              </a:ext>
            </a:extLst>
          </p:cNvPr>
          <p:cNvSpPr/>
          <p:nvPr/>
        </p:nvSpPr>
        <p:spPr>
          <a:xfrm>
            <a:off x="0" y="5071890"/>
            <a:ext cx="12192000" cy="1793154"/>
          </a:xfrm>
          <a:prstGeom prst="rect">
            <a:avLst/>
          </a:prstGeom>
          <a:solidFill>
            <a:srgbClr val="726756"/>
          </a:solidFill>
          <a:ln>
            <a:noFill/>
          </a:ln>
          <a:effectLst>
            <a:innerShdw blurRad="152400" dist="3810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E12A8-524B-4A3E-9A54-1917FF92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1B1A8265-CCF1-4A34-A767-034DC9D76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0466" y="85266"/>
            <a:ext cx="9068013" cy="518171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C3C9B17-C8CE-47A8-92E4-FCA91A318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7"/>
          <a:stretch/>
        </p:blipFill>
        <p:spPr>
          <a:xfrm>
            <a:off x="849649" y="1194073"/>
            <a:ext cx="10406930" cy="52900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DEA0A72-C4B2-461E-9285-2D46214E3B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047" y="1547043"/>
            <a:ext cx="12032163" cy="41880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E1B8048-57A7-477F-9444-E7934DE2E0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37" b="5115"/>
          <a:stretch/>
        </p:blipFill>
        <p:spPr>
          <a:xfrm>
            <a:off x="3526971" y="0"/>
            <a:ext cx="5529943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A964263-612C-4650-A7AE-557E4D7F6B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r="76506" b="-18243"/>
          <a:stretch/>
        </p:blipFill>
        <p:spPr>
          <a:xfrm>
            <a:off x="278739" y="103603"/>
            <a:ext cx="1996408" cy="5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23" y="3821054"/>
            <a:ext cx="3019764" cy="2127010"/>
          </a:xfrm>
        </p:spPr>
        <p:txBody>
          <a:bodyPr rtlCol="0" anchor="t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繪圖</a:t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風格</a:t>
            </a:r>
            <a:endParaRPr lang="zh-TW" altLang="ru-RU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42B4D2-EBE5-40E2-98D3-A12F3B09467C}"/>
              </a:ext>
            </a:extLst>
          </p:cNvPr>
          <p:cNvSpPr/>
          <p:nvPr/>
        </p:nvSpPr>
        <p:spPr>
          <a:xfrm>
            <a:off x="0" y="0"/>
            <a:ext cx="12184260" cy="612541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56642E-657F-4357-84CD-B2BCD67ACF19}"/>
              </a:ext>
            </a:extLst>
          </p:cNvPr>
          <p:cNvSpPr/>
          <p:nvPr/>
        </p:nvSpPr>
        <p:spPr>
          <a:xfrm>
            <a:off x="0" y="5071890"/>
            <a:ext cx="12192000" cy="1793154"/>
          </a:xfrm>
          <a:prstGeom prst="rect">
            <a:avLst/>
          </a:prstGeom>
          <a:solidFill>
            <a:srgbClr val="726756"/>
          </a:solidFill>
          <a:ln>
            <a:noFill/>
          </a:ln>
          <a:effectLst>
            <a:innerShdw blurRad="152400" dist="3810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ED80A20-AD99-4B8F-A95E-CF0A54B372C9}"/>
              </a:ext>
            </a:extLst>
          </p:cNvPr>
          <p:cNvSpPr/>
          <p:nvPr/>
        </p:nvSpPr>
        <p:spPr>
          <a:xfrm>
            <a:off x="4349301" y="679968"/>
            <a:ext cx="7427269" cy="5857744"/>
          </a:xfrm>
          <a:prstGeom prst="roundRect">
            <a:avLst/>
          </a:prstGeom>
          <a:solidFill>
            <a:schemeClr val="tx2">
              <a:lumMod val="40000"/>
              <a:lumOff val="60000"/>
              <a:alpha val="6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Prism And Basal Pinacoid White">
                <a:extLst>
                  <a:ext uri="{FF2B5EF4-FFF2-40B4-BE49-F238E27FC236}">
                    <a16:creationId xmlns:a16="http://schemas.microsoft.com/office/drawing/2014/main" id="{5E31601B-E4FE-4D4F-93D3-6F6B876205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2802" y="1958191"/>
              <a:ext cx="4324581" cy="4324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24581" cy="4324601"/>
                    </a:xfrm>
                    <a:prstGeom prst="rect">
                      <a:avLst/>
                    </a:prstGeom>
                  </am3d:spPr>
                  <am3d:camera>
                    <am3d:pos x="0" y="0" z="81469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970" d="1000000"/>
                    <am3d:preTrans dx="-76" dy="-17999982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6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Prism And Basal Pinacoid White">
                <a:extLst>
                  <a:ext uri="{FF2B5EF4-FFF2-40B4-BE49-F238E27FC236}">
                    <a16:creationId xmlns:a16="http://schemas.microsoft.com/office/drawing/2014/main" id="{5E31601B-E4FE-4D4F-93D3-6F6B876205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02" y="1958191"/>
                <a:ext cx="4324581" cy="4324601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C7D300B2-FD10-4FFB-92E4-43D2ECD7B2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94" t="3788" b="-1"/>
          <a:stretch/>
        </p:blipFill>
        <p:spPr>
          <a:xfrm>
            <a:off x="1967344" y="100384"/>
            <a:ext cx="7552217" cy="5131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03B002-E938-4D19-A29A-302C8FBAB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5" y="2982761"/>
            <a:ext cx="3808984" cy="19017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278984D-C32D-4DC2-B248-2FEEDA9F5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52" y="3306641"/>
            <a:ext cx="3155836" cy="31558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3C616FB-F80A-448A-AB8C-56EB6D4F35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7423"/>
          <a:stretch/>
        </p:blipFill>
        <p:spPr>
          <a:xfrm>
            <a:off x="272804" y="3202397"/>
            <a:ext cx="4244579" cy="143556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36ADFE7-47AD-4069-B253-7486FC0884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r="76792" b="3788"/>
          <a:stretch/>
        </p:blipFill>
        <p:spPr>
          <a:xfrm>
            <a:off x="188898" y="91317"/>
            <a:ext cx="2166375" cy="5131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 descr="Design a room">
                <a:extLst>
                  <a:ext uri="{FF2B5EF4-FFF2-40B4-BE49-F238E27FC236}">
                    <a16:creationId xmlns:a16="http://schemas.microsoft.com/office/drawing/2014/main" id="{173C52D6-1813-40C8-AEED-5298862CA7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8902312"/>
                  </p:ext>
                </p:extLst>
              </p:nvPr>
            </p:nvGraphicFramePr>
            <p:xfrm>
              <a:off x="4682301" y="618418"/>
              <a:ext cx="7349360" cy="577803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349360" cy="5778031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31063" ay="-2224344" az="-19996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463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 descr="Design a room">
                <a:extLst>
                  <a:ext uri="{FF2B5EF4-FFF2-40B4-BE49-F238E27FC236}">
                    <a16:creationId xmlns:a16="http://schemas.microsoft.com/office/drawing/2014/main" id="{173C52D6-1813-40C8-AEED-5298862CA7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82301" y="618418"/>
                <a:ext cx="7349360" cy="5778031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圖片 15" descr="一張含有 電子用品, 白色, 遙控 的圖片&#10;&#10;自動產生的描述">
            <a:extLst>
              <a:ext uri="{FF2B5EF4-FFF2-40B4-BE49-F238E27FC236}">
                <a16:creationId xmlns:a16="http://schemas.microsoft.com/office/drawing/2014/main" id="{0A626C95-F138-4235-9A49-0C4BF2EA1D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6537" y="3599009"/>
            <a:ext cx="1960294" cy="26122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66A046-E7C3-4645-9B31-39924360F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6648" y="3101662"/>
            <a:ext cx="748201" cy="6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2409 -0.03889 L 0.02409 -0.03866 C 0.02201 -0.03496 0.01993 -0.03102 0.01797 -0.02685 C 0.01589 -0.02176 0.01407 -0.01644 0.01198 -0.01134 C 0.00912 -0.0044 0.00899 -0.00463 0.00599 0.00092 C 0.00534 0.0044 0.00495 0.0081 0.0043 0.01157 C 0.00013 0.03032 0.00261 0.01203 0.00078 0.02847 C 0.0017 0.03657 0.00157 0.04537 0.00339 0.05301 C 0.00482 0.05903 0.01029 0.06828 0.01029 0.06852 C 0.01081 0.07083 0.01133 0.07338 0.01198 0.07592 C 0.01276 0.0787 0.01394 0.08078 0.01459 0.08356 C 0.01511 0.08611 0.01511 0.08866 0.01537 0.0912 C 0.01511 0.09537 0.01602 0.10023 0.01459 0.10347 C 0.01355 0.10602 0.0112 0.10509 0.00938 0.10509 C 0.00651 0.10509 0.00365 0.10393 0.00078 0.10347 C 0.00052 0.10347 0.00026 0.10347 -3.54167E-6 0.10347 L -3.54167E-6 0.1037 " pathEditMode="relative" rAng="0" ptsTypes="AAAAAAAAAAAAAAAAA">
                                      <p:cBhvr>
                                        <p:cTn id="1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71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23" y="3821054"/>
            <a:ext cx="3019764" cy="2127010"/>
          </a:xfrm>
        </p:spPr>
        <p:txBody>
          <a:bodyPr rtlCol="0" anchor="t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繪圖</a:t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風格</a:t>
            </a:r>
            <a:endParaRPr lang="zh-TW" altLang="ru-RU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42B4D2-EBE5-40E2-98D3-A12F3B09467C}"/>
              </a:ext>
            </a:extLst>
          </p:cNvPr>
          <p:cNvSpPr/>
          <p:nvPr/>
        </p:nvSpPr>
        <p:spPr>
          <a:xfrm>
            <a:off x="0" y="0"/>
            <a:ext cx="12184260" cy="612541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56642E-657F-4357-84CD-B2BCD67ACF19}"/>
              </a:ext>
            </a:extLst>
          </p:cNvPr>
          <p:cNvSpPr/>
          <p:nvPr/>
        </p:nvSpPr>
        <p:spPr>
          <a:xfrm>
            <a:off x="0" y="5071890"/>
            <a:ext cx="12192000" cy="1793154"/>
          </a:xfrm>
          <a:prstGeom prst="rect">
            <a:avLst/>
          </a:prstGeom>
          <a:solidFill>
            <a:srgbClr val="726756"/>
          </a:solidFill>
          <a:ln>
            <a:noFill/>
          </a:ln>
          <a:effectLst>
            <a:innerShdw blurRad="152400" dist="3810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ED80A20-AD99-4B8F-A95E-CF0A54B372C9}"/>
              </a:ext>
            </a:extLst>
          </p:cNvPr>
          <p:cNvSpPr/>
          <p:nvPr/>
        </p:nvSpPr>
        <p:spPr>
          <a:xfrm>
            <a:off x="2300381" y="732583"/>
            <a:ext cx="7760647" cy="5977770"/>
          </a:xfrm>
          <a:prstGeom prst="roundRect">
            <a:avLst/>
          </a:prstGeom>
          <a:solidFill>
            <a:schemeClr val="tx2">
              <a:lumMod val="40000"/>
              <a:lumOff val="60000"/>
              <a:alpha val="6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7D300B2-FD10-4FFB-92E4-43D2ECD7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62" y="80178"/>
            <a:ext cx="9334500" cy="533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9C9B24-BACA-4177-B5BD-68A11991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263" y="969365"/>
            <a:ext cx="6605733" cy="5504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052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矩形 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23" y="3821054"/>
            <a:ext cx="3019764" cy="2127010"/>
          </a:xfrm>
        </p:spPr>
        <p:txBody>
          <a:bodyPr rtlCol="0" anchor="t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繪圖</a:t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風格</a:t>
            </a:r>
            <a:endParaRPr lang="zh-TW" altLang="ru-RU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7" name="直線接點​​ 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標題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9" name="圖片 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42B4D2-EBE5-40E2-98D3-A12F3B09467C}"/>
              </a:ext>
            </a:extLst>
          </p:cNvPr>
          <p:cNvSpPr/>
          <p:nvPr/>
        </p:nvSpPr>
        <p:spPr>
          <a:xfrm>
            <a:off x="0" y="0"/>
            <a:ext cx="12184260" cy="612541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​​ 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556642E-657F-4357-84CD-B2BCD67ACF19}"/>
              </a:ext>
            </a:extLst>
          </p:cNvPr>
          <p:cNvSpPr/>
          <p:nvPr/>
        </p:nvSpPr>
        <p:spPr>
          <a:xfrm>
            <a:off x="0" y="5071890"/>
            <a:ext cx="12192000" cy="1793154"/>
          </a:xfrm>
          <a:prstGeom prst="rect">
            <a:avLst/>
          </a:prstGeom>
          <a:solidFill>
            <a:srgbClr val="726756"/>
          </a:solidFill>
          <a:ln>
            <a:noFill/>
          </a:ln>
          <a:effectLst>
            <a:innerShdw blurRad="152400" dist="3810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ED80A20-AD99-4B8F-A95E-CF0A54B372C9}"/>
              </a:ext>
            </a:extLst>
          </p:cNvPr>
          <p:cNvSpPr/>
          <p:nvPr/>
        </p:nvSpPr>
        <p:spPr>
          <a:xfrm>
            <a:off x="4349301" y="679968"/>
            <a:ext cx="7427269" cy="5857744"/>
          </a:xfrm>
          <a:prstGeom prst="roundRect">
            <a:avLst/>
          </a:prstGeom>
          <a:solidFill>
            <a:schemeClr val="tx2">
              <a:lumMod val="40000"/>
              <a:lumOff val="60000"/>
              <a:alpha val="6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Prism And Basal Pinacoid White">
                <a:extLst>
                  <a:ext uri="{FF2B5EF4-FFF2-40B4-BE49-F238E27FC236}">
                    <a16:creationId xmlns:a16="http://schemas.microsoft.com/office/drawing/2014/main" id="{5E31601B-E4FE-4D4F-93D3-6F6B876205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9984059"/>
                  </p:ext>
                </p:extLst>
              </p:nvPr>
            </p:nvGraphicFramePr>
            <p:xfrm>
              <a:off x="415429" y="2171394"/>
              <a:ext cx="4105923" cy="41059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05923" cy="4105942"/>
                    </a:xfrm>
                    <a:prstGeom prst="rect">
                      <a:avLst/>
                    </a:prstGeom>
                  </am3d:spPr>
                  <am3d:camera>
                    <am3d:pos x="0" y="0" z="81469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970" d="1000000"/>
                    <am3d:preTrans dx="-76" dy="-17999982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969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Prism And Basal Pinacoid White">
                <a:extLst>
                  <a:ext uri="{FF2B5EF4-FFF2-40B4-BE49-F238E27FC236}">
                    <a16:creationId xmlns:a16="http://schemas.microsoft.com/office/drawing/2014/main" id="{5E31601B-E4FE-4D4F-93D3-6F6B876205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429" y="2171394"/>
                <a:ext cx="4105923" cy="410594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7F229D26-F98C-49D1-A0C8-129210EAA6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1165121" y="2538672"/>
            <a:ext cx="2651936" cy="23212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BF0EBB4-8150-4E26-B9CE-5721A29AA50E}"/>
              </a:ext>
            </a:extLst>
          </p:cNvPr>
          <p:cNvSpPr txBox="1"/>
          <p:nvPr/>
        </p:nvSpPr>
        <p:spPr>
          <a:xfrm>
            <a:off x="1087996" y="4961172"/>
            <a:ext cx="2806186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微軟正黑體 Light" panose="020B0304030504040204" pitchFamily="34" charset="-120"/>
                <a:cs typeface="Calibri Light" panose="020F0302020204030204" pitchFamily="34" charset="0"/>
              </a:rPr>
              <a:t>MESHROOM</a:t>
            </a:r>
            <a:endParaRPr lang="zh-TW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ea typeface="微軟正黑體 Light" panose="020B03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9CE8319-8296-4211-B047-71F5D3159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98" y="2642704"/>
            <a:ext cx="4479534" cy="25222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1F638C2-F841-4583-8CE7-6DC98A857A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740" t="4048" r="2682" b="29491"/>
          <a:stretch/>
        </p:blipFill>
        <p:spPr>
          <a:xfrm>
            <a:off x="965121" y="4551916"/>
            <a:ext cx="3274420" cy="111062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BEF1D32B-A88A-4F5F-BB59-1EE3891D5280}"/>
              </a:ext>
            </a:extLst>
          </p:cNvPr>
          <p:cNvGrpSpPr/>
          <p:nvPr/>
        </p:nvGrpSpPr>
        <p:grpSpPr>
          <a:xfrm>
            <a:off x="295074" y="2164350"/>
            <a:ext cx="4111007" cy="3692842"/>
            <a:chOff x="307748" y="2412491"/>
            <a:chExt cx="4111007" cy="332505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33E1221-1B5A-499E-A4E3-F6A7C961A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7748" y="2986051"/>
              <a:ext cx="4111007" cy="2751498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5B613DD-DD9B-4D8D-B448-72B527010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1398" y="2412491"/>
              <a:ext cx="3274420" cy="3274420"/>
            </a:xfrm>
            <a:prstGeom prst="rect">
              <a:avLst/>
            </a:prstGeom>
          </p:spPr>
        </p:pic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399A9E9-52C3-4988-A5EE-AF937BB24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398" y="2785115"/>
            <a:ext cx="3736632" cy="28252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8F51AB-D142-4C72-B004-CCA000FEA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898" y="84147"/>
            <a:ext cx="9334500" cy="533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342BD84-25BD-4542-8AB2-D0E56A065D55}"/>
              </a:ext>
            </a:extLst>
          </p:cNvPr>
          <p:cNvSpPr txBox="1"/>
          <p:nvPr/>
        </p:nvSpPr>
        <p:spPr>
          <a:xfrm>
            <a:off x="5632881" y="2965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61C320A5-A82C-426A-A5B9-9D1916AF693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005" t="13277" r="16726" b="15221"/>
          <a:stretch/>
        </p:blipFill>
        <p:spPr>
          <a:xfrm>
            <a:off x="4723673" y="2666797"/>
            <a:ext cx="2373624" cy="3050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31CE57C7-F604-4164-B2A8-0F9953F5870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70334" y="2585890"/>
            <a:ext cx="3561190" cy="346969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模型 35">
                <a:extLst>
                  <a:ext uri="{FF2B5EF4-FFF2-40B4-BE49-F238E27FC236}">
                    <a16:creationId xmlns:a16="http://schemas.microsoft.com/office/drawing/2014/main" id="{CDD3608D-CF4C-4FEC-BF0A-D6A770A238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5222705"/>
                  </p:ext>
                </p:extLst>
              </p:nvPr>
            </p:nvGraphicFramePr>
            <p:xfrm>
              <a:off x="7895482" y="2404448"/>
              <a:ext cx="3164881" cy="4524442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3164881" cy="452444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55765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34954" d="1000000"/>
                    <am3d:preTrans dx="-2108492" dy="5316490" dz="-107441027"/>
                    <am3d:scale>
                      <am3d:sx n="1000000" d="1000000"/>
                      <am3d:sy n="1000000" d="1000000"/>
                      <am3d:sz n="1000000" d="1000000"/>
                    </am3d:scale>
                    <am3d:rot ax="-8396964" ay="-350626" az="10506457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6151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模型 35">
                <a:extLst>
                  <a:ext uri="{FF2B5EF4-FFF2-40B4-BE49-F238E27FC236}">
                    <a16:creationId xmlns:a16="http://schemas.microsoft.com/office/drawing/2014/main" id="{CDD3608D-CF4C-4FEC-BF0A-D6A770A238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95482" y="2404448"/>
                <a:ext cx="3164881" cy="4524442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38" name="圖片 37">
            <a:extLst>
              <a:ext uri="{FF2B5EF4-FFF2-40B4-BE49-F238E27FC236}">
                <a16:creationId xmlns:a16="http://schemas.microsoft.com/office/drawing/2014/main" id="{195A6EED-7657-4CE2-8868-38B37FFADF1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612" t="19075" r="13456" b="13327"/>
          <a:stretch/>
        </p:blipFill>
        <p:spPr>
          <a:xfrm>
            <a:off x="4640876" y="2833350"/>
            <a:ext cx="2632828" cy="2900963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34D57EDC-5716-4885-940D-61B32BCC5DE3}"/>
              </a:ext>
            </a:extLst>
          </p:cNvPr>
          <p:cNvSpPr txBox="1"/>
          <p:nvPr/>
        </p:nvSpPr>
        <p:spPr>
          <a:xfrm>
            <a:off x="7419074" y="2705873"/>
            <a:ext cx="402697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NIKON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D5500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拍攝物件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沿物件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度走動並定點拍攝不同角度照片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經測試，由上往下傾斜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度角效果最好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相片張數依據物件細節不同，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張即有不錯的效果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F81B9F7-992C-45CD-94EE-DA5A293C7B3D}"/>
              </a:ext>
            </a:extLst>
          </p:cNvPr>
          <p:cNvSpPr txBox="1"/>
          <p:nvPr/>
        </p:nvSpPr>
        <p:spPr>
          <a:xfrm>
            <a:off x="7411637" y="3445240"/>
            <a:ext cx="40269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建置虛擬場景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放入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點選物件有介紹資訊、可選轉查看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931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7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7" presetClass="emph" presetSubtype="128" accel="10000" decel="1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4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7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729 0.00834 L -0.00729 0.00834 C -0.03073 -0.00463 -0.01328 0.00371 -0.03581 -0.00393 C -0.0392 -0.00509 -0.04258 -0.00694 -0.04597 -0.00787 C -0.05091 -0.00903 -0.05586 -0.00926 -0.06081 -0.00995 L -0.07331 -0.0118 C -0.09753 -0.01065 -0.12175 -0.01041 -0.14597 -0.00787 C -0.14805 -0.00764 -0.14974 -0.00486 -0.1517 -0.00393 C -0.15352 -0.00278 -0.15729 -0.00185 -0.15729 -0.00185 L -0.15508 -0.00185 " pathEditMode="relative" ptsTypes="AAAAAAAAAA">
                                      <p:cBhvr>
                                        <p:cTn id="5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6" dur="300" fill="hold"/>
                                        <p:tgtEl>
                                          <p:spTgt spid="3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75E-6 4.44444E-6 L -3.75E-6 0.00023 L -0.02708 -0.00301 C -0.03645 -0.00417 -0.04583 -0.00718 -0.0552 -0.00741 L -0.14622 -0.00602 L -0.17317 -0.00741 C -0.17734 -0.00787 -0.18151 -0.00857 -0.18554 -0.00903 L -0.2013 -0.01019 C -0.22265 -0.0095 -0.24388 -0.00787 -0.26523 -0.00741 C -0.31054 -0.00672 -0.31028 0.01088 -0.31028 -0.01019 L -0.31028 -0.00741 " pathEditMode="relative" rAng="0" ptsTypes="AAAAAAAAAAA">
                                      <p:cBhvr>
                                        <p:cTn id="5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21" y="-50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0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40" grpId="0"/>
      <p:bldP spid="40" grpId="1"/>
      <p:bldP spid="41" grpId="0"/>
      <p:bldP spid="4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23" y="3821054"/>
            <a:ext cx="3019764" cy="2127010"/>
          </a:xfrm>
        </p:spPr>
        <p:txBody>
          <a:bodyPr rtlCol="0" anchor="t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繪圖</a:t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風格</a:t>
            </a:r>
            <a:endParaRPr lang="zh-TW" altLang="ru-RU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42B4D2-EBE5-40E2-98D3-A12F3B09467C}"/>
              </a:ext>
            </a:extLst>
          </p:cNvPr>
          <p:cNvSpPr/>
          <p:nvPr/>
        </p:nvSpPr>
        <p:spPr>
          <a:xfrm>
            <a:off x="0" y="0"/>
            <a:ext cx="12184260" cy="612541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56642E-657F-4357-84CD-B2BCD67ACF19}"/>
              </a:ext>
            </a:extLst>
          </p:cNvPr>
          <p:cNvSpPr/>
          <p:nvPr/>
        </p:nvSpPr>
        <p:spPr>
          <a:xfrm>
            <a:off x="0" y="5071890"/>
            <a:ext cx="12192000" cy="1793154"/>
          </a:xfrm>
          <a:prstGeom prst="rect">
            <a:avLst/>
          </a:prstGeom>
          <a:solidFill>
            <a:srgbClr val="726756"/>
          </a:solidFill>
          <a:ln>
            <a:noFill/>
          </a:ln>
          <a:effectLst>
            <a:innerShdw blurRad="152400" dist="3810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ED80A20-AD99-4B8F-A95E-CF0A54B372C9}"/>
              </a:ext>
            </a:extLst>
          </p:cNvPr>
          <p:cNvSpPr/>
          <p:nvPr/>
        </p:nvSpPr>
        <p:spPr>
          <a:xfrm>
            <a:off x="1359767" y="830317"/>
            <a:ext cx="9707626" cy="5932586"/>
          </a:xfrm>
          <a:prstGeom prst="roundRect">
            <a:avLst/>
          </a:prstGeom>
          <a:solidFill>
            <a:schemeClr val="tx2">
              <a:lumMod val="40000"/>
              <a:lumOff val="60000"/>
              <a:alpha val="6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F0A1F6F-FC72-4B82-97C4-49D7EC55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2" y="89782"/>
            <a:ext cx="9334500" cy="533400"/>
          </a:xfrm>
          <a:prstGeom prst="rect">
            <a:avLst/>
          </a:prstGeom>
        </p:spPr>
      </p:pic>
      <p:pic>
        <p:nvPicPr>
          <p:cNvPr id="13" name="圖片 12" descr="一張含有 室內 的圖片&#10;&#10;自動產生的描述">
            <a:extLst>
              <a:ext uri="{FF2B5EF4-FFF2-40B4-BE49-F238E27FC236}">
                <a16:creationId xmlns:a16="http://schemas.microsoft.com/office/drawing/2014/main" id="{642489D1-83D5-4B73-8BFD-98C2414B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048" y="1431831"/>
            <a:ext cx="8815063" cy="4936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312544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23" y="3821054"/>
            <a:ext cx="3019764" cy="2127010"/>
          </a:xfrm>
        </p:spPr>
        <p:txBody>
          <a:bodyPr rtlCol="0" anchor="t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繪圖</a:t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風格</a:t>
            </a:r>
            <a:endParaRPr lang="zh-TW" altLang="ru-RU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42B4D2-EBE5-40E2-98D3-A12F3B09467C}"/>
              </a:ext>
            </a:extLst>
          </p:cNvPr>
          <p:cNvSpPr/>
          <p:nvPr/>
        </p:nvSpPr>
        <p:spPr>
          <a:xfrm>
            <a:off x="0" y="-45720"/>
            <a:ext cx="12184260" cy="612541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56642E-657F-4357-84CD-B2BCD67ACF19}"/>
              </a:ext>
            </a:extLst>
          </p:cNvPr>
          <p:cNvSpPr/>
          <p:nvPr/>
        </p:nvSpPr>
        <p:spPr>
          <a:xfrm>
            <a:off x="0" y="5071890"/>
            <a:ext cx="12192000" cy="1793154"/>
          </a:xfrm>
          <a:prstGeom prst="rect">
            <a:avLst/>
          </a:prstGeom>
          <a:solidFill>
            <a:srgbClr val="726756"/>
          </a:solidFill>
          <a:ln>
            <a:noFill/>
          </a:ln>
          <a:effectLst>
            <a:innerShdw blurRad="152400" dist="3810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F0A1F6F-FC72-4B82-97C4-49D7EC555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6506" b="-18243"/>
          <a:stretch/>
        </p:blipFill>
        <p:spPr>
          <a:xfrm>
            <a:off x="202987" y="75977"/>
            <a:ext cx="2193046" cy="63071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DBBDAD9-0A7B-4378-A5D0-18C48661C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9578" y="87144"/>
            <a:ext cx="9334500" cy="533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模型 20" descr="Prism And Basal Pinacoid White">
                <a:extLst>
                  <a:ext uri="{FF2B5EF4-FFF2-40B4-BE49-F238E27FC236}">
                    <a16:creationId xmlns:a16="http://schemas.microsoft.com/office/drawing/2014/main" id="{6C816BE0-5689-45F1-A5E3-A5E0314BD7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17854" y="965557"/>
              <a:ext cx="5257721" cy="487152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257721" cy="4871521"/>
                    </a:xfrm>
                    <a:prstGeom prst="rect">
                      <a:avLst/>
                    </a:prstGeom>
                  </am3d:spPr>
                  <am3d:camera>
                    <am3d:pos x="0" y="0" z="81469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970" d="1000000"/>
                    <am3d:preTrans dx="-76" dy="-17999982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1150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模型 20" descr="Prism And Basal Pinacoid White">
                <a:extLst>
                  <a:ext uri="{FF2B5EF4-FFF2-40B4-BE49-F238E27FC236}">
                    <a16:creationId xmlns:a16="http://schemas.microsoft.com/office/drawing/2014/main" id="{6C816BE0-5689-45F1-A5E3-A5E0314BD7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854" y="965557"/>
                <a:ext cx="5257721" cy="487152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61AB39D5-0756-47B7-9D3E-360209D63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6655" y="1419570"/>
            <a:ext cx="2234097" cy="22340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815FA1-8172-4E96-9294-570757B1CE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7972" y="3787914"/>
            <a:ext cx="4373795" cy="13840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72D3AD-77CE-424E-B20E-AE2505F11B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7430" y="3686807"/>
            <a:ext cx="1697177" cy="169717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8A9325A-EC60-4714-B04C-2EFADDF3EA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246" y="1908591"/>
            <a:ext cx="5376890" cy="2031696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9235E0FA-42F0-41D0-A324-312103447C59}"/>
              </a:ext>
            </a:extLst>
          </p:cNvPr>
          <p:cNvSpPr txBox="1"/>
          <p:nvPr/>
        </p:nvSpPr>
        <p:spPr>
          <a:xfrm>
            <a:off x="1311396" y="1786110"/>
            <a:ext cx="48020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列出展覽預覽清單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申請建展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連結到電子郵件信箱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管理展覽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可對展覽品資訊做修改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展覽分為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２Ｄ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３Ｄ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商品加至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訂單成立存入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查看訂單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6B85CC3-A980-4436-B654-3D5BE11FCC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58" y="217867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7B0B2FA-C9E6-4A39-B2A6-C6F747933C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171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C4D82429-13CE-4382-8FAC-21EE1BCFCD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136A94E-C9BC-4BE9-A89D-BE1290EC30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E415E7C-DC2B-436B-B500-A7DBDEE18C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402E79C-DEED-44D4-97B1-C8229ECCB6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1EA111A-946C-48B8-AA87-3AD3E13E96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52FCE0A7-1C01-4B59-8848-C1256F2A18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49DD0426-F3E9-4931-8F6E-323DC3356F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4B0286B8-F626-45CE-9EA3-3EFC0798E41F}"/>
              </a:ext>
            </a:extLst>
          </p:cNvPr>
          <p:cNvGrpSpPr/>
          <p:nvPr/>
        </p:nvGrpSpPr>
        <p:grpSpPr>
          <a:xfrm>
            <a:off x="7887600" y="237600"/>
            <a:ext cx="3625200" cy="6454577"/>
            <a:chOff x="3834555" y="438696"/>
            <a:chExt cx="3625200" cy="6454577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1B55162A-01E6-42ED-8DD8-E554B1445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32951" t="2894" r="35568"/>
            <a:stretch/>
          </p:blipFill>
          <p:spPr>
            <a:xfrm>
              <a:off x="3834555" y="603252"/>
              <a:ext cx="3625200" cy="62900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BCC121A4-024F-40FB-9193-B1EF7CD47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1" b="90994"/>
            <a:stretch/>
          </p:blipFill>
          <p:spPr>
            <a:xfrm>
              <a:off x="3834614" y="721651"/>
              <a:ext cx="3624750" cy="2974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2DF9AE35-AF1F-4C03-8C84-6FF660A49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994"/>
            <a:stretch/>
          </p:blipFill>
          <p:spPr>
            <a:xfrm>
              <a:off x="3834614" y="438696"/>
              <a:ext cx="3624750" cy="580367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48" name="圖片 47">
            <a:extLst>
              <a:ext uri="{FF2B5EF4-FFF2-40B4-BE49-F238E27FC236}">
                <a16:creationId xmlns:a16="http://schemas.microsoft.com/office/drawing/2014/main" id="{4C54DEC2-A976-4418-9A0C-08587C38822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8665ACA-A149-442C-A9E9-027F14659DD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54F45D97-EDE6-47E5-BF54-545A44E335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0463B62E-FCB5-4669-89AC-D15A95CBD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237450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D3876821-F082-471B-9050-8F4B502882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600" y="156988"/>
            <a:ext cx="3624750" cy="64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F9BDFC54-ADAF-4A55-A911-38AB136CBAED}"/>
              </a:ext>
            </a:extLst>
          </p:cNvPr>
          <p:cNvGrpSpPr/>
          <p:nvPr/>
        </p:nvGrpSpPr>
        <p:grpSpPr>
          <a:xfrm>
            <a:off x="7770568" y="81000"/>
            <a:ext cx="3858931" cy="6696000"/>
            <a:chOff x="7770568" y="81000"/>
            <a:chExt cx="3858931" cy="6696000"/>
          </a:xfrm>
          <a:solidFill>
            <a:schemeClr val="bg1">
              <a:lumMod val="65000"/>
            </a:schemeClr>
          </a:solidFill>
        </p:grpSpPr>
        <p:sp>
          <p:nvSpPr>
            <p:cNvPr id="10" name="矩形: 圓角化同側角落 9">
              <a:extLst>
                <a:ext uri="{FF2B5EF4-FFF2-40B4-BE49-F238E27FC236}">
                  <a16:creationId xmlns:a16="http://schemas.microsoft.com/office/drawing/2014/main" id="{288FC12F-6A42-4CDF-BA48-99AA3576DFAF}"/>
                </a:ext>
              </a:extLst>
            </p:cNvPr>
            <p:cNvSpPr/>
            <p:nvPr/>
          </p:nvSpPr>
          <p:spPr>
            <a:xfrm>
              <a:off x="7874000" y="154958"/>
              <a:ext cx="3594100" cy="317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Google Shape;3221;p75">
              <a:extLst>
                <a:ext uri="{FF2B5EF4-FFF2-40B4-BE49-F238E27FC236}">
                  <a16:creationId xmlns:a16="http://schemas.microsoft.com/office/drawing/2014/main" id="{339B6342-D813-4061-8D9E-2C2EE2660F55}"/>
                </a:ext>
              </a:extLst>
            </p:cNvPr>
            <p:cNvSpPr/>
            <p:nvPr/>
          </p:nvSpPr>
          <p:spPr>
            <a:xfrm>
              <a:off x="7770568" y="81000"/>
              <a:ext cx="3858931" cy="6696000"/>
            </a:xfrm>
            <a:custGeom>
              <a:avLst/>
              <a:gdLst/>
              <a:ahLst/>
              <a:cxnLst/>
              <a:rect l="l" t="t" r="r" b="b"/>
              <a:pathLst>
                <a:path w="39332" h="76121" extrusionOk="0">
                  <a:moveTo>
                    <a:pt x="34097" y="1598"/>
                  </a:moveTo>
                  <a:cubicBezTo>
                    <a:pt x="36138" y="1598"/>
                    <a:pt x="37794" y="3254"/>
                    <a:pt x="37794" y="5294"/>
                  </a:cubicBezTo>
                  <a:lnTo>
                    <a:pt x="37794" y="70827"/>
                  </a:lnTo>
                  <a:lnTo>
                    <a:pt x="37853" y="70827"/>
                  </a:lnTo>
                  <a:cubicBezTo>
                    <a:pt x="37853" y="72867"/>
                    <a:pt x="36197" y="74523"/>
                    <a:pt x="34156" y="74523"/>
                  </a:cubicBezTo>
                  <a:lnTo>
                    <a:pt x="5175" y="74523"/>
                  </a:lnTo>
                  <a:cubicBezTo>
                    <a:pt x="3135" y="74523"/>
                    <a:pt x="1479" y="72867"/>
                    <a:pt x="1479" y="70827"/>
                  </a:cubicBezTo>
                  <a:lnTo>
                    <a:pt x="1479" y="5294"/>
                  </a:lnTo>
                  <a:cubicBezTo>
                    <a:pt x="1479" y="3254"/>
                    <a:pt x="3135" y="1598"/>
                    <a:pt x="5175" y="1598"/>
                  </a:cubicBezTo>
                  <a:lnTo>
                    <a:pt x="10203" y="1598"/>
                  </a:lnTo>
                  <a:cubicBezTo>
                    <a:pt x="10617" y="2367"/>
                    <a:pt x="11681" y="3786"/>
                    <a:pt x="14047" y="3934"/>
                  </a:cubicBezTo>
                  <a:lnTo>
                    <a:pt x="25225" y="3934"/>
                  </a:lnTo>
                  <a:cubicBezTo>
                    <a:pt x="27650" y="3786"/>
                    <a:pt x="28685" y="2367"/>
                    <a:pt x="29070" y="1598"/>
                  </a:cubicBezTo>
                  <a:close/>
                  <a:moveTo>
                    <a:pt x="4702" y="1"/>
                  </a:moveTo>
                  <a:cubicBezTo>
                    <a:pt x="2100" y="1"/>
                    <a:pt x="0" y="2130"/>
                    <a:pt x="0" y="4703"/>
                  </a:cubicBezTo>
                  <a:lnTo>
                    <a:pt x="0" y="71418"/>
                  </a:lnTo>
                  <a:cubicBezTo>
                    <a:pt x="0" y="74021"/>
                    <a:pt x="2100" y="76120"/>
                    <a:pt x="4702" y="76120"/>
                  </a:cubicBezTo>
                  <a:lnTo>
                    <a:pt x="34629" y="76120"/>
                  </a:lnTo>
                  <a:cubicBezTo>
                    <a:pt x="37232" y="76120"/>
                    <a:pt x="39331" y="74021"/>
                    <a:pt x="39331" y="71418"/>
                  </a:cubicBezTo>
                  <a:lnTo>
                    <a:pt x="39331" y="4703"/>
                  </a:lnTo>
                  <a:cubicBezTo>
                    <a:pt x="39331" y="2130"/>
                    <a:pt x="37232" y="1"/>
                    <a:pt x="34629" y="1"/>
                  </a:cubicBezTo>
                  <a:close/>
                </a:path>
              </a:pathLst>
            </a:custGeom>
            <a:grpFill/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33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mph" presetSubtype="5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1"/>
            </p:par>
            <p:par>
              <p:cTn id="82"/>
            </p:par>
            <p:par>
              <p:cTn id="83"/>
            </p:par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313B71D-E8E2-4DB1-8633-C352FB6975EB}"/>
              </a:ext>
            </a:extLst>
          </p:cNvPr>
          <p:cNvSpPr/>
          <p:nvPr/>
        </p:nvSpPr>
        <p:spPr>
          <a:xfrm>
            <a:off x="0" y="0"/>
            <a:ext cx="12184260" cy="708096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1FAF7D-D753-43A2-BEAE-5D1FE96A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47" y="2479164"/>
            <a:ext cx="12184260" cy="138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313B71D-E8E2-4DB1-8633-C352FB6975EB}"/>
              </a:ext>
            </a:extLst>
          </p:cNvPr>
          <p:cNvSpPr/>
          <p:nvPr/>
        </p:nvSpPr>
        <p:spPr>
          <a:xfrm>
            <a:off x="0" y="0"/>
            <a:ext cx="12184260" cy="708096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D7AA1E-93E4-42BA-8148-DDE6BB56AE0A}"/>
              </a:ext>
            </a:extLst>
          </p:cNvPr>
          <p:cNvSpPr txBox="1"/>
          <p:nvPr/>
        </p:nvSpPr>
        <p:spPr>
          <a:xfrm>
            <a:off x="421439" y="1066097"/>
            <a:ext cx="11539334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目前專題進度主要是針對平台介面和資料庫的建置與連結，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展覽的分開試作。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接下來將會針對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更多展覽細節的處理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展覽的互通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實體設備、實物建模的技術升級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展覽內部連接平台購物車</a:t>
            </a:r>
          </a:p>
          <a:p>
            <a:pPr>
              <a:lnSpc>
                <a:spcPct val="150000"/>
              </a:lnSpc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7EE007-A04A-4686-A90E-805693E1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6284" r="20744"/>
          <a:stretch/>
        </p:blipFill>
        <p:spPr>
          <a:xfrm>
            <a:off x="251895" y="86149"/>
            <a:ext cx="2920851" cy="52537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2C3CFD2-B2EB-48D9-B5CC-DA376DB22C15}"/>
              </a:ext>
            </a:extLst>
          </p:cNvPr>
          <p:cNvSpPr txBox="1"/>
          <p:nvPr/>
        </p:nvSpPr>
        <p:spPr>
          <a:xfrm>
            <a:off x="1992736" y="3008189"/>
            <a:ext cx="11539334" cy="106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展。現，將展覽實現在您眼前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2D7EA4-36D2-4742-BC18-F81819CF66D6}"/>
              </a:ext>
            </a:extLst>
          </p:cNvPr>
          <p:cNvSpPr txBox="1"/>
          <p:nvPr/>
        </p:nvSpPr>
        <p:spPr>
          <a:xfrm>
            <a:off x="421439" y="4361254"/>
            <a:ext cx="6828018" cy="2240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與展覽領域專家合作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實現商品金流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版虛擬展覽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474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白色樓梯">
            <a:extLst>
              <a:ext uri="{FF2B5EF4-FFF2-40B4-BE49-F238E27FC236}">
                <a16:creationId xmlns:a16="http://schemas.microsoft.com/office/drawing/2014/main" id="{2110D0D4-4A00-439A-95A3-36C1AFA2E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192001" cy="609985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319CD9-6F97-431E-A8A1-A43156BFD15D}"/>
              </a:ext>
            </a:extLst>
          </p:cNvPr>
          <p:cNvSpPr/>
          <p:nvPr/>
        </p:nvSpPr>
        <p:spPr>
          <a:xfrm>
            <a:off x="4861368" y="3049929"/>
            <a:ext cx="7330632" cy="1759352"/>
          </a:xfrm>
          <a:prstGeom prst="rect">
            <a:avLst/>
          </a:prstGeom>
          <a:solidFill>
            <a:schemeClr val="dk1">
              <a:alpha val="6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A6F5083-659D-48D4-BE5D-0E923D495BE2}"/>
              </a:ext>
            </a:extLst>
          </p:cNvPr>
          <p:cNvCxnSpPr/>
          <p:nvPr/>
        </p:nvCxnSpPr>
        <p:spPr>
          <a:xfrm>
            <a:off x="7388505" y="4328932"/>
            <a:ext cx="4803494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D2051413-74FF-43A1-B169-4DEDF7AFE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68"/>
          <a:stretch/>
        </p:blipFill>
        <p:spPr>
          <a:xfrm>
            <a:off x="813894" y="1936115"/>
            <a:ext cx="5104085" cy="13112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91FDFC-DABB-4871-97A9-A4C317618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30"/>
          <a:stretch/>
        </p:blipFill>
        <p:spPr>
          <a:xfrm>
            <a:off x="5018975" y="1936115"/>
            <a:ext cx="5581363" cy="13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03661A-E805-4812-AAFE-A659499C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613" y="1078987"/>
            <a:ext cx="6609055" cy="7485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53DC60-6E47-4A8B-A51B-53C03C43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03" y="2865239"/>
            <a:ext cx="6609055" cy="7485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EBB300-1398-4D61-B896-A645A7387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707" y="4626176"/>
            <a:ext cx="6609055" cy="7485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C61C77C-56C7-4444-92A3-66D18000B0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65"/>
          <a:stretch/>
        </p:blipFill>
        <p:spPr>
          <a:xfrm>
            <a:off x="283779" y="188459"/>
            <a:ext cx="2196662" cy="7670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D87700B-6383-488B-A93F-5101A1F55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9931" y="1882957"/>
            <a:ext cx="8566588" cy="4895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137907-54A6-4E6E-A614-863E279B7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576" y="3628855"/>
            <a:ext cx="8566588" cy="48951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C972667-A5C4-4EE1-9214-B11A512B86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8077" b="6292"/>
          <a:stretch/>
        </p:blipFill>
        <p:spPr>
          <a:xfrm>
            <a:off x="6579475" y="1886069"/>
            <a:ext cx="966953" cy="4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3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313B71D-E8E2-4DB1-8633-C352FB6975EB}"/>
              </a:ext>
            </a:extLst>
          </p:cNvPr>
          <p:cNvSpPr/>
          <p:nvPr/>
        </p:nvSpPr>
        <p:spPr>
          <a:xfrm>
            <a:off x="0" y="0"/>
            <a:ext cx="12184260" cy="7080967"/>
          </a:xfrm>
          <a:prstGeom prst="rect">
            <a:avLst/>
          </a:prstGeom>
          <a:solidFill>
            <a:schemeClr val="bg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16E969-53EC-4881-B690-58ED5B10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87" y="2106153"/>
            <a:ext cx="12663448" cy="14343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0A6C41-AE63-4EE2-8998-98E7DEA4E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764" y="3961206"/>
            <a:ext cx="11905433" cy="68031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ECCF943-D5E4-48D2-932D-F79687010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678" y="3961206"/>
            <a:ext cx="12418315" cy="70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7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E239FF-6739-4638-B3BC-D5EB9D58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E332C8-F70C-40CB-8DD9-7ED22F119F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892" y="1327045"/>
            <a:ext cx="4844087" cy="44222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6438E8A-0780-4E06-8B60-A5E89C259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5" y="45515"/>
            <a:ext cx="9334500" cy="533400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15C5CCB8-3445-4455-86AF-137F3C913980}"/>
              </a:ext>
            </a:extLst>
          </p:cNvPr>
          <p:cNvSpPr/>
          <p:nvPr/>
        </p:nvSpPr>
        <p:spPr>
          <a:xfrm>
            <a:off x="4835048" y="964504"/>
            <a:ext cx="2312976" cy="1678488"/>
          </a:xfrm>
          <a:prstGeom prst="roundRect">
            <a:avLst/>
          </a:prstGeom>
          <a:solidFill>
            <a:srgbClr val="CBC7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1D00ACD-D962-435C-BCDF-2765BC91A46C}"/>
              </a:ext>
            </a:extLst>
          </p:cNvPr>
          <p:cNvSpPr/>
          <p:nvPr/>
        </p:nvSpPr>
        <p:spPr>
          <a:xfrm>
            <a:off x="6939092" y="964504"/>
            <a:ext cx="2312976" cy="1678488"/>
          </a:xfrm>
          <a:prstGeom prst="roundRect">
            <a:avLst/>
          </a:prstGeom>
          <a:solidFill>
            <a:srgbClr val="BCA98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85B7A4A-081E-4856-B10A-A9E264709ADE}"/>
              </a:ext>
            </a:extLst>
          </p:cNvPr>
          <p:cNvSpPr/>
          <p:nvPr/>
        </p:nvSpPr>
        <p:spPr>
          <a:xfrm>
            <a:off x="9043136" y="964504"/>
            <a:ext cx="2312976" cy="16784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19DA5C-5DFD-4368-A189-C3C3B706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4057" r="78705" b="-1"/>
          <a:stretch/>
        </p:blipFill>
        <p:spPr>
          <a:xfrm>
            <a:off x="5043979" y="1260069"/>
            <a:ext cx="1890899" cy="104655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8DE1273-BEFF-4ECE-9119-94653A5851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9743" b="5526"/>
          <a:stretch/>
        </p:blipFill>
        <p:spPr>
          <a:xfrm>
            <a:off x="7148023" y="1327046"/>
            <a:ext cx="1890899" cy="99884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E845AD4-FFD0-43F6-ADFB-06FF28B828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9743" b="5527"/>
          <a:stretch/>
        </p:blipFill>
        <p:spPr>
          <a:xfrm>
            <a:off x="7148023" y="1307773"/>
            <a:ext cx="1890899" cy="99884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ACFDD5E-D8D5-44A8-9E30-5890BB3CC6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891" r="78964"/>
          <a:stretch/>
        </p:blipFill>
        <p:spPr>
          <a:xfrm>
            <a:off x="5030681" y="1260069"/>
            <a:ext cx="1894038" cy="103909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39CAC39-A901-49D2-8F29-0A340975D3F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9746" b="-13099"/>
          <a:stretch/>
        </p:blipFill>
        <p:spPr>
          <a:xfrm>
            <a:off x="9252068" y="1327045"/>
            <a:ext cx="1890647" cy="11957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1B7D114-2B45-47E0-9D1A-01E303ED0A7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7505" b="1666"/>
          <a:stretch/>
        </p:blipFill>
        <p:spPr>
          <a:xfrm>
            <a:off x="9256282" y="1311976"/>
            <a:ext cx="2099830" cy="1039654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E0758C16-8B43-4D94-AFD9-B907481EDDB4}"/>
              </a:ext>
            </a:extLst>
          </p:cNvPr>
          <p:cNvSpPr txBox="1"/>
          <p:nvPr/>
        </p:nvSpPr>
        <p:spPr>
          <a:xfrm>
            <a:off x="5043979" y="3118981"/>
            <a:ext cx="60987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疫情的衝擊</a:t>
            </a:r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展覽延期、縮小規模</a:t>
            </a:r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平面線上展覽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92E581C-3212-4476-B139-F68E25C681F8}"/>
              </a:ext>
            </a:extLst>
          </p:cNvPr>
          <p:cNvSpPr txBox="1"/>
          <p:nvPr/>
        </p:nvSpPr>
        <p:spPr>
          <a:xfrm>
            <a:off x="5490759" y="3118981"/>
            <a:ext cx="60987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立體展覽品、商展</a:t>
            </a:r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展場租金</a:t>
            </a:r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展覽收入狀況</a:t>
            </a:r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5C81781-0936-4918-A07F-E23144C2CEC3}"/>
              </a:ext>
            </a:extLst>
          </p:cNvPr>
          <p:cNvSpPr txBox="1"/>
          <p:nvPr/>
        </p:nvSpPr>
        <p:spPr>
          <a:xfrm>
            <a:off x="5989428" y="3134334"/>
            <a:ext cx="78884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擴大</a:t>
            </a:r>
            <a:r>
              <a:rPr lang="zh-TW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接觸</a:t>
            </a:r>
            <a:r>
              <a:rPr lang="zh-TW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群眾</a:t>
            </a:r>
            <a:endParaRPr lang="en-US" altLang="zh-TW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減少</a:t>
            </a:r>
            <a:r>
              <a:rPr lang="zh-TW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設展</a:t>
            </a:r>
            <a:r>
              <a:rPr lang="zh-TW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支出</a:t>
            </a:r>
            <a:endParaRPr lang="en-US" altLang="zh-TW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完整</a:t>
            </a:r>
            <a:r>
              <a:rPr lang="zh-TW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呈現</a:t>
            </a:r>
            <a:r>
              <a:rPr lang="zh-TW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實體樣貌</a:t>
            </a:r>
          </a:p>
        </p:txBody>
      </p:sp>
    </p:spTree>
    <p:extLst>
      <p:ext uri="{BB962C8B-B14F-4D97-AF65-F5344CB8AC3E}">
        <p14:creationId xmlns:p14="http://schemas.microsoft.com/office/powerpoint/2010/main" val="404699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E239FF-6739-4638-B3BC-D5EB9D58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AB944B-AA12-42E6-8C96-D6BD14CE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6" y="47834"/>
            <a:ext cx="9334500" cy="533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349F3A-6A2D-4F5E-BC8B-21538067D4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527" y="1324322"/>
            <a:ext cx="4844087" cy="4422290"/>
          </a:xfrm>
          <a:prstGeom prst="rect">
            <a:avLst/>
          </a:prstGeom>
        </p:spPr>
      </p:pic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60B74DFF-118B-4353-8267-F6C92703F2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136685"/>
              </p:ext>
            </p:extLst>
          </p:nvPr>
        </p:nvGraphicFramePr>
        <p:xfrm>
          <a:off x="3969657" y="581234"/>
          <a:ext cx="8128000" cy="5717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3A37FDCD-6CC4-4B2A-A532-1C8C710E06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8628"/>
          <a:stretch/>
        </p:blipFill>
        <p:spPr>
          <a:xfrm>
            <a:off x="5001978" y="1099539"/>
            <a:ext cx="1061546" cy="1066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375FD5E-FE72-47AB-A567-254BFBAC230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87249"/>
          <a:stretch/>
        </p:blipFill>
        <p:spPr>
          <a:xfrm>
            <a:off x="10453831" y="3002067"/>
            <a:ext cx="1190227" cy="10668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6502D51-2496-45CC-BFA2-0FDE650125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88628"/>
          <a:stretch/>
        </p:blipFill>
        <p:spPr>
          <a:xfrm>
            <a:off x="5001891" y="4818244"/>
            <a:ext cx="106154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6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E239FF-6739-4638-B3BC-D5EB9D58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84379A3-1EC6-43DC-98A3-59C8DE274CEC}"/>
              </a:ext>
            </a:extLst>
          </p:cNvPr>
          <p:cNvSpPr/>
          <p:nvPr/>
        </p:nvSpPr>
        <p:spPr>
          <a:xfrm>
            <a:off x="6922006" y="3810674"/>
            <a:ext cx="4670554" cy="2757570"/>
          </a:xfrm>
          <a:prstGeom prst="round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平台在初始推動上較吃力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因應疫情相關的線上展覽方式不斷推陳出新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D89A196-18F4-4B73-997B-03C869D47804}"/>
              </a:ext>
            </a:extLst>
          </p:cNvPr>
          <p:cNvSpPr/>
          <p:nvPr/>
        </p:nvSpPr>
        <p:spPr>
          <a:xfrm>
            <a:off x="170255" y="997218"/>
            <a:ext cx="3961279" cy="2668968"/>
          </a:xfrm>
          <a:prstGeom prst="round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使用客群較限縮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缺少實際互動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技術尚未完全具備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7C9F0224-CDFD-46EC-9682-C869FEB2B85B}"/>
              </a:ext>
            </a:extLst>
          </p:cNvPr>
          <p:cNvSpPr/>
          <p:nvPr/>
        </p:nvSpPr>
        <p:spPr>
          <a:xfrm>
            <a:off x="1018053" y="3778400"/>
            <a:ext cx="4263604" cy="2644866"/>
          </a:xfrm>
          <a:prstGeom prst="roundRect">
            <a:avLst/>
          </a:prstGeom>
          <a:solidFill>
            <a:schemeClr val="tx2">
              <a:lumMod val="40000"/>
              <a:lumOff val="60000"/>
              <a:alpha val="6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因應新冠肺炎、流行病等，可減少接觸 </a:t>
            </a:r>
            <a:endParaRPr lang="en-US" altLang="zh-TW" sz="2800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實體空間租金高，虛擬呈現成本較低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B88327-F8BE-4114-88D1-063929F73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5" y="47834"/>
            <a:ext cx="9334500" cy="533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 descr="Dark Gray Cube">
                <a:extLst>
                  <a:ext uri="{FF2B5EF4-FFF2-40B4-BE49-F238E27FC236}">
                    <a16:creationId xmlns:a16="http://schemas.microsoft.com/office/drawing/2014/main" id="{7396DE29-24A7-4AB2-80E9-724D896A58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481203"/>
                  </p:ext>
                </p:extLst>
              </p:nvPr>
            </p:nvGraphicFramePr>
            <p:xfrm>
              <a:off x="3693852" y="1680595"/>
              <a:ext cx="1684818" cy="168481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84818" cy="168481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60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 descr="Dark Gray Cube">
                <a:extLst>
                  <a:ext uri="{FF2B5EF4-FFF2-40B4-BE49-F238E27FC236}">
                    <a16:creationId xmlns:a16="http://schemas.microsoft.com/office/drawing/2014/main" id="{7396DE29-24A7-4AB2-80E9-724D896A5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3852" y="1680595"/>
                <a:ext cx="1684818" cy="1684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 descr="Light Gray Cube">
                <a:extLst>
                  <a:ext uri="{FF2B5EF4-FFF2-40B4-BE49-F238E27FC236}">
                    <a16:creationId xmlns:a16="http://schemas.microsoft.com/office/drawing/2014/main" id="{02CC6930-BF27-4546-BAF1-E28486292C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3180541"/>
                  </p:ext>
                </p:extLst>
              </p:nvPr>
            </p:nvGraphicFramePr>
            <p:xfrm rot="21568214">
              <a:off x="5145298" y="1216140"/>
              <a:ext cx="1681853" cy="1681852"/>
            </p:xfrm>
            <a:graphic>
              <a:graphicData uri="http://schemas.microsoft.com/office/drawing/2017/model3d">
                <am3d:model3d r:embed="rId7">
                  <am3d:spPr>
                    <a:xfrm rot="21568214">
                      <a:off x="0" y="0"/>
                      <a:ext cx="1681853" cy="168185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564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 descr="Light Gray Cube">
                <a:extLst>
                  <a:ext uri="{FF2B5EF4-FFF2-40B4-BE49-F238E27FC236}">
                    <a16:creationId xmlns:a16="http://schemas.microsoft.com/office/drawing/2014/main" id="{02CC6930-BF27-4546-BAF1-E28486292C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568214">
                <a:off x="5145298" y="1216140"/>
                <a:ext cx="1681853" cy="1681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 descr="Light Gray Cube">
                <a:extLst>
                  <a:ext uri="{FF2B5EF4-FFF2-40B4-BE49-F238E27FC236}">
                    <a16:creationId xmlns:a16="http://schemas.microsoft.com/office/drawing/2014/main" id="{F52F9ED0-E2A8-478D-B5E1-8B2BBCEF5A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39085"/>
                  </p:ext>
                </p:extLst>
              </p:nvPr>
            </p:nvGraphicFramePr>
            <p:xfrm rot="21583132">
              <a:off x="4865397" y="3129834"/>
              <a:ext cx="1687083" cy="1686801"/>
            </p:xfrm>
            <a:graphic>
              <a:graphicData uri="http://schemas.microsoft.com/office/drawing/2017/model3d">
                <am3d:model3d r:embed="rId7">
                  <am3d:spPr>
                    <a:xfrm rot="21583132">
                      <a:off x="0" y="0"/>
                      <a:ext cx="1687083" cy="168680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38" ay="43678" az="-52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3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 descr="Light Gray Cube">
                <a:extLst>
                  <a:ext uri="{FF2B5EF4-FFF2-40B4-BE49-F238E27FC236}">
                    <a16:creationId xmlns:a16="http://schemas.microsoft.com/office/drawing/2014/main" id="{F52F9ED0-E2A8-478D-B5E1-8B2BBCEF5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583132">
                <a:off x="4865397" y="3129834"/>
                <a:ext cx="1687083" cy="1686801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1454E4BC-677E-47AF-80FA-278EA094DC70}"/>
              </a:ext>
            </a:extLst>
          </p:cNvPr>
          <p:cNvSpPr/>
          <p:nvPr/>
        </p:nvSpPr>
        <p:spPr>
          <a:xfrm>
            <a:off x="6881550" y="731761"/>
            <a:ext cx="4549158" cy="2987856"/>
          </a:xfrm>
          <a:prstGeom prst="roundRect">
            <a:avLst/>
          </a:prstGeom>
          <a:solidFill>
            <a:schemeClr val="tx2">
              <a:lumMod val="40000"/>
              <a:lumOff val="60000"/>
              <a:alpha val="6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 </a:t>
            </a:r>
            <a:r>
              <a:rPr lang="zh-TW" altLang="en-US" sz="28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環景、語音導覽</a:t>
            </a:r>
            <a:endParaRPr lang="en-US" altLang="zh-TW" sz="2800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 </a:t>
            </a:r>
            <a:r>
              <a:rPr lang="zh-TW" altLang="en-US" sz="28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展品的物件可做旋轉 </a:t>
            </a:r>
            <a:endParaRPr lang="en-US" altLang="zh-TW" sz="2800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新型態的展覽方式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 descr="Dark Gray Cube">
                <a:extLst>
                  <a:ext uri="{FF2B5EF4-FFF2-40B4-BE49-F238E27FC236}">
                    <a16:creationId xmlns:a16="http://schemas.microsoft.com/office/drawing/2014/main" id="{EFD154A2-6722-480D-BE6F-F5A22AE244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1774200"/>
                  </p:ext>
                </p:extLst>
              </p:nvPr>
            </p:nvGraphicFramePr>
            <p:xfrm rot="19031536">
              <a:off x="5958458" y="2550069"/>
              <a:ext cx="2313176" cy="2385342"/>
            </p:xfrm>
            <a:graphic>
              <a:graphicData uri="http://schemas.microsoft.com/office/drawing/2017/model3d">
                <am3d:model3d r:embed="rId5">
                  <am3d:spPr>
                    <a:xfrm rot="19031536">
                      <a:off x="0" y="0"/>
                      <a:ext cx="2313176" cy="238534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5028223" ay="404520" az="-796591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3931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 descr="Dark Gray Cube">
                <a:extLst>
                  <a:ext uri="{FF2B5EF4-FFF2-40B4-BE49-F238E27FC236}">
                    <a16:creationId xmlns:a16="http://schemas.microsoft.com/office/drawing/2014/main" id="{EFD154A2-6722-480D-BE6F-F5A22AE244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9031536">
                <a:off x="5958458" y="2550069"/>
                <a:ext cx="2313176" cy="2385342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圖片 16">
            <a:extLst>
              <a:ext uri="{FF2B5EF4-FFF2-40B4-BE49-F238E27FC236}">
                <a16:creationId xmlns:a16="http://schemas.microsoft.com/office/drawing/2014/main" id="{1D97114E-C513-4015-B285-D1A56C0CCBC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9414"/>
          <a:stretch/>
        </p:blipFill>
        <p:spPr>
          <a:xfrm>
            <a:off x="5352501" y="1193235"/>
            <a:ext cx="1326301" cy="158435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7EB1900-7D7E-4E8B-8EEF-EDB02302250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733"/>
          <a:stretch/>
        </p:blipFill>
        <p:spPr>
          <a:xfrm>
            <a:off x="5073963" y="3259181"/>
            <a:ext cx="1692276" cy="158435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7C7D0C4-1398-4617-AC77-7595BC935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6126" b="15573"/>
          <a:stretch/>
        </p:blipFill>
        <p:spPr>
          <a:xfrm>
            <a:off x="3793195" y="1911397"/>
            <a:ext cx="1538093" cy="133762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24E399C-102D-4BBE-A989-7C4394B9494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82095"/>
          <a:stretch/>
        </p:blipFill>
        <p:spPr>
          <a:xfrm>
            <a:off x="6643073" y="3037029"/>
            <a:ext cx="1153589" cy="158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4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-3.33333E-6 L 6.25E-7 0.00023 C 0.00052 0.00186 0.0013 0.0044 0.00221 0.00533 C 0.00625 0.00903 0.00898 0.00648 0.01276 0.00348 C 0.0138 0.00301 0.01523 0.00093 0.01667 -3.33333E-6 C 0.01575 -0.00879 0.01602 -0.0074 0.01341 -0.0074 C 0.01042 -0.0074 0.00742 -0.00625 0.00443 -0.00555 C 0.00404 -0.00486 0.00325 -0.00555 0.00325 -0.00347 C 0.00325 -0.00185 0.00404 -0.00208 0.00443 -0.00208 C 0.00521 -0.00139 0.00625 -0.00208 0.00742 -0.00208 L 0.00742 -0.00185 " pathEditMode="relative" rAng="0" ptsTypes="AAAAAAAAAAA">
                                      <p:cBhvr>
                                        <p:cTn id="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8" presetClass="emph" presetSubtype="2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6.9747"/>
                                          </p:val>
                                        </p:tav>
                                        <p:tav tm="6660">
                                          <p:val>
                                            <p:fltVal val="-12.1039"/>
                                          </p:val>
                                        </p:tav>
                                        <p:tav tm="9990">
                                          <p:val>
                                            <p:fltVal val="-15.6713"/>
                                          </p:val>
                                        </p:tav>
                                        <p:tav tm="13320">
                                          <p:val>
                                            <p:fltVal val="-17.9604"/>
                                          </p:val>
                                        </p:tav>
                                        <p:tav tm="16650">
                                          <p:val>
                                            <p:fltVal val="-19.2548"/>
                                          </p:val>
                                        </p:tav>
                                        <p:tav tm="19970">
                                          <p:val>
                                            <p:fltVal val="-19.8371"/>
                                          </p:val>
                                        </p:tav>
                                        <p:tav tm="23290">
                                          <p:val>
                                            <p:fltVal val="-19.9936"/>
                                          </p:val>
                                        </p:tav>
                                        <p:tav tm="26620">
                                          <p:val>
                                            <p:fltVal val="-19.9945"/>
                                          </p:val>
                                        </p:tav>
                                        <p:tav tm="29950">
                                          <p:val>
                                            <p:fltVal val="-19.8447"/>
                                          </p:val>
                                        </p:tav>
                                        <p:tav tm="33280">
                                          <p:val>
                                            <p:fltVal val="-19.2733"/>
                                          </p:val>
                                        </p:tav>
                                        <p:tav tm="36610">
                                          <p:val>
                                            <p:fltVal val="-17.9968"/>
                                          </p:val>
                                        </p:tav>
                                        <p:tav tm="39940">
                                          <p:val>
                                            <p:fltVal val="-15.7316"/>
                                          </p:val>
                                        </p:tav>
                                        <p:tav tm="43270">
                                          <p:val>
                                            <p:fltVal val="-12.194"/>
                                          </p:val>
                                        </p:tav>
                                        <p:tav tm="46600">
                                          <p:val>
                                            <p:fltVal val="-7.1005"/>
                                          </p:val>
                                        </p:tav>
                                        <p:tav tm="49930">
                                          <p:val>
                                            <p:fltVal val="-0.1675"/>
                                          </p:val>
                                        </p:tav>
                                        <p:tav tm="53250">
                                          <p:val>
                                            <p:fltVal val="6.8299"/>
                                          </p:val>
                                        </p:tav>
                                        <p:tav tm="56580">
                                          <p:val>
                                            <p:fltVal val="12.0002"/>
                                          </p:val>
                                        </p:tav>
                                        <p:tav tm="59900">
                                          <p:val>
                                            <p:fltVal val="15.593"/>
                                          </p:val>
                                        </p:tav>
                                        <p:tav tm="63220">
                                          <p:val>
                                            <p:fltVal val="17.9075"/>
                                          </p:val>
                                        </p:tav>
                                        <p:tav tm="66540">
                                          <p:val>
                                            <p:fltVal val="19.2249"/>
                                          </p:val>
                                        </p:tav>
                                        <p:tav tm="69870">
                                          <p:val>
                                            <p:fltVal val="19.8271"/>
                                          </p:val>
                                        </p:tav>
                                        <p:tav tm="73190">
                                          <p:val>
                                            <p:fltVal val="19.9924"/>
                                          </p:val>
                                        </p:tav>
                                        <p:tav tm="76510">
                                          <p:val>
                                            <p:fltVal val="19.9955"/>
                                          </p:val>
                                        </p:tav>
                                        <p:tav tm="79830">
                                          <p:val>
                                            <p:fltVal val="19.8557"/>
                                          </p:val>
                                        </p:tav>
                                        <p:tav tm="83160">
                                          <p:val>
                                            <p:fltVal val="19.3045"/>
                                          </p:val>
                                        </p:tav>
                                        <p:tav tm="86480">
                                          <p:val>
                                            <p:fltVal val="18.0634"/>
                                          </p:val>
                                        </p:tav>
                                        <p:tav tm="89800">
                                          <p:val>
                                            <p:fltVal val="15.8505"/>
                                          </p:val>
                                        </p:tav>
                                        <p:tav tm="93120">
                                          <p:val>
                                            <p:fltVal val="12.3847"/>
                                          </p:val>
                                        </p:tav>
                                        <p:tav tm="96450">
                                          <p:val>
                                            <p:fltVal val="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0.00509 L 0.01159 0.01528 C -0.03399 0.01944 -0.03724 0.01852 0.00195 0.01852 L 0.00195 0.01875 " pathEditMode="relative" rAng="0" ptsTypes="AAAA">
                                      <p:cBhvr>
                                        <p:cTn id="1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67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06 -0.03356 L -0.02006 -0.03333 C -0.02709 -0.03032 -0.03412 -0.02662 -0.04128 -0.02361 C -0.05222 -0.01875 -0.05495 -0.02199 -0.0431 -0.01667 C -0.03985 -0.01736 -0.01953 -0.01782 -0.01433 -0.02685 C -0.0125 -0.03009 -0.0194 -0.02454 -0.02201 -0.02361 L -0.02969 -0.02014 C -0.02149 -0.01528 -0.02591 -0.01667 -0.01628 -0.01667 L -0.01628 -0.01643 " pathEditMode="relative" rAng="0" ptsTypes="AAAAAAAAA">
                                      <p:cBhvr>
                                        <p:cTn id="2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85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8" presetClass="emph" presetSubtype="2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6.9747"/>
                                          </p:val>
                                        </p:tav>
                                        <p:tav tm="6660">
                                          <p:val>
                                            <p:fltVal val="-12.1039"/>
                                          </p:val>
                                        </p:tav>
                                        <p:tav tm="9990">
                                          <p:val>
                                            <p:fltVal val="-15.6713"/>
                                          </p:val>
                                        </p:tav>
                                        <p:tav tm="13320">
                                          <p:val>
                                            <p:fltVal val="-17.9604"/>
                                          </p:val>
                                        </p:tav>
                                        <p:tav tm="16650">
                                          <p:val>
                                            <p:fltVal val="-19.2548"/>
                                          </p:val>
                                        </p:tav>
                                        <p:tav tm="19970">
                                          <p:val>
                                            <p:fltVal val="-19.8371"/>
                                          </p:val>
                                        </p:tav>
                                        <p:tav tm="23290">
                                          <p:val>
                                            <p:fltVal val="-19.9936"/>
                                          </p:val>
                                        </p:tav>
                                        <p:tav tm="26620">
                                          <p:val>
                                            <p:fltVal val="-19.9945"/>
                                          </p:val>
                                        </p:tav>
                                        <p:tav tm="29950">
                                          <p:val>
                                            <p:fltVal val="-19.8447"/>
                                          </p:val>
                                        </p:tav>
                                        <p:tav tm="33280">
                                          <p:val>
                                            <p:fltVal val="-19.2733"/>
                                          </p:val>
                                        </p:tav>
                                        <p:tav tm="36610">
                                          <p:val>
                                            <p:fltVal val="-17.9968"/>
                                          </p:val>
                                        </p:tav>
                                        <p:tav tm="39940">
                                          <p:val>
                                            <p:fltVal val="-15.7316"/>
                                          </p:val>
                                        </p:tav>
                                        <p:tav tm="43270">
                                          <p:val>
                                            <p:fltVal val="-12.194"/>
                                          </p:val>
                                        </p:tav>
                                        <p:tav tm="46600">
                                          <p:val>
                                            <p:fltVal val="-7.1005"/>
                                          </p:val>
                                        </p:tav>
                                        <p:tav tm="49930">
                                          <p:val>
                                            <p:fltVal val="-0.1675"/>
                                          </p:val>
                                        </p:tav>
                                        <p:tav tm="53250">
                                          <p:val>
                                            <p:fltVal val="6.8299"/>
                                          </p:val>
                                        </p:tav>
                                        <p:tav tm="56580">
                                          <p:val>
                                            <p:fltVal val="12.0002"/>
                                          </p:val>
                                        </p:tav>
                                        <p:tav tm="59900">
                                          <p:val>
                                            <p:fltVal val="15.593"/>
                                          </p:val>
                                        </p:tav>
                                        <p:tav tm="63220">
                                          <p:val>
                                            <p:fltVal val="17.9075"/>
                                          </p:val>
                                        </p:tav>
                                        <p:tav tm="66540">
                                          <p:val>
                                            <p:fltVal val="19.2249"/>
                                          </p:val>
                                        </p:tav>
                                        <p:tav tm="69870">
                                          <p:val>
                                            <p:fltVal val="19.8271"/>
                                          </p:val>
                                        </p:tav>
                                        <p:tav tm="73190">
                                          <p:val>
                                            <p:fltVal val="19.9924"/>
                                          </p:val>
                                        </p:tav>
                                        <p:tav tm="76510">
                                          <p:val>
                                            <p:fltVal val="19.9955"/>
                                          </p:val>
                                        </p:tav>
                                        <p:tav tm="79830">
                                          <p:val>
                                            <p:fltVal val="19.8557"/>
                                          </p:val>
                                        </p:tav>
                                        <p:tav tm="83160">
                                          <p:val>
                                            <p:fltVal val="19.3045"/>
                                          </p:val>
                                        </p:tav>
                                        <p:tav tm="86480">
                                          <p:val>
                                            <p:fltVal val="18.0634"/>
                                          </p:val>
                                        </p:tav>
                                        <p:tav tm="89800">
                                          <p:val>
                                            <p:fltVal val="15.8505"/>
                                          </p:val>
                                        </p:tav>
                                        <p:tav tm="93120">
                                          <p:val>
                                            <p:fltVal val="12.3847"/>
                                          </p:val>
                                        </p:tav>
                                        <p:tav tm="96450">
                                          <p:val>
                                            <p:fltVal val="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-0.00463 L 0.00677 -0.00439 C 0.00208 -0.00347 -0.00287 -0.00254 -0.00703 -0.00092 C -0.00899 -0.00023 -0.01263 0.00324 -0.01042 0.00255 C -0.00391 0.00093 -0.00026 -0.00347 0.00677 -0.00463 L 0.01211 -0.00532 C 0.00976 -0.00231 0.0112 -0.00254 0.00508 -0.00092 C 0.00351 -0.00046 2.5E-6 -3.33333E-6 2.5E-6 0.00023 L 2.5E-6 -3.33333E-6 " pathEditMode="relative" rAng="0" ptsTypes="AAAAAAAAA">
                                      <p:cBhvr>
                                        <p:cTn id="36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32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7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E239FF-6739-4638-B3BC-D5EB9D58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AB944B-AA12-42E6-8C96-D6BD14CE1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55"/>
          <a:stretch/>
        </p:blipFill>
        <p:spPr>
          <a:xfrm>
            <a:off x="109236" y="58344"/>
            <a:ext cx="2188487" cy="533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56585B5-1216-471B-B59B-098F1720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174" y="58344"/>
            <a:ext cx="9677401" cy="55299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2231387-7CC9-4F7E-B809-AF2B54465CF0}"/>
              </a:ext>
            </a:extLst>
          </p:cNvPr>
          <p:cNvSpPr txBox="1"/>
          <p:nvPr/>
        </p:nvSpPr>
        <p:spPr>
          <a:xfrm>
            <a:off x="583099" y="1002634"/>
            <a:ext cx="49107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訪客可瀏覽展覽，無法購買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使用者註冊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使用者申請展覽，管理者發送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展覽廠商提供照片，管理方建展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展覽品上架、呈現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06" name="Google Shape;61;p14">
            <a:extLst>
              <a:ext uri="{FF2B5EF4-FFF2-40B4-BE49-F238E27FC236}">
                <a16:creationId xmlns:a16="http://schemas.microsoft.com/office/drawing/2014/main" id="{C2E39AA6-72E1-427D-B2F9-27E62FB9BF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9026" y="80134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62;p14">
            <a:extLst>
              <a:ext uri="{FF2B5EF4-FFF2-40B4-BE49-F238E27FC236}">
                <a16:creationId xmlns:a16="http://schemas.microsoft.com/office/drawing/2014/main" id="{B2149061-C5D5-42FE-9552-566C3943B4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3081" y="4352163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63;p14">
            <a:extLst>
              <a:ext uri="{FF2B5EF4-FFF2-40B4-BE49-F238E27FC236}">
                <a16:creationId xmlns:a16="http://schemas.microsoft.com/office/drawing/2014/main" id="{F1F5DC61-C156-4627-BBC1-65B020EF43AB}"/>
              </a:ext>
            </a:extLst>
          </p:cNvPr>
          <p:cNvSpPr txBox="1"/>
          <p:nvPr/>
        </p:nvSpPr>
        <p:spPr>
          <a:xfrm>
            <a:off x="6247626" y="518852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訪客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9" name="Google Shape;64;p14">
            <a:extLst>
              <a:ext uri="{FF2B5EF4-FFF2-40B4-BE49-F238E27FC236}">
                <a16:creationId xmlns:a16="http://schemas.microsoft.com/office/drawing/2014/main" id="{65BB23E0-9AC8-4EE4-8595-EFD91F47879C}"/>
              </a:ext>
            </a:extLst>
          </p:cNvPr>
          <p:cNvSpPr txBox="1"/>
          <p:nvPr/>
        </p:nvSpPr>
        <p:spPr>
          <a:xfrm>
            <a:off x="8114426" y="518852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Google Shape;65;p14">
            <a:extLst>
              <a:ext uri="{FF2B5EF4-FFF2-40B4-BE49-F238E27FC236}">
                <a16:creationId xmlns:a16="http://schemas.microsoft.com/office/drawing/2014/main" id="{A6ADFE79-F6C8-40A0-BAC2-094119FEB69A}"/>
              </a:ext>
            </a:extLst>
          </p:cNvPr>
          <p:cNvSpPr txBox="1"/>
          <p:nvPr/>
        </p:nvSpPr>
        <p:spPr>
          <a:xfrm>
            <a:off x="9981226" y="162102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金流廠商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Google Shape;66;p14">
            <a:extLst>
              <a:ext uri="{FF2B5EF4-FFF2-40B4-BE49-F238E27FC236}">
                <a16:creationId xmlns:a16="http://schemas.microsoft.com/office/drawing/2014/main" id="{7F48B5F0-D9F0-499D-9ACA-E3F4B16FDE8C}"/>
              </a:ext>
            </a:extLst>
          </p:cNvPr>
          <p:cNvSpPr txBox="1"/>
          <p:nvPr/>
        </p:nvSpPr>
        <p:spPr>
          <a:xfrm>
            <a:off x="8114426" y="162102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" name="Google Shape;67;p14">
            <a:extLst>
              <a:ext uri="{FF2B5EF4-FFF2-40B4-BE49-F238E27FC236}">
                <a16:creationId xmlns:a16="http://schemas.microsoft.com/office/drawing/2014/main" id="{BBFC2F31-41BE-4B10-B371-E8291EEB8D85}"/>
              </a:ext>
            </a:extLst>
          </p:cNvPr>
          <p:cNvSpPr txBox="1"/>
          <p:nvPr/>
        </p:nvSpPr>
        <p:spPr>
          <a:xfrm>
            <a:off x="9981226" y="518852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展覽廠商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3" name="Google Shape;69;p14">
            <a:extLst>
              <a:ext uri="{FF2B5EF4-FFF2-40B4-BE49-F238E27FC236}">
                <a16:creationId xmlns:a16="http://schemas.microsoft.com/office/drawing/2014/main" id="{3DE121F0-D6C6-49AC-86D0-4D53F2B1BD06}"/>
              </a:ext>
            </a:extLst>
          </p:cNvPr>
          <p:cNvSpPr txBox="1"/>
          <p:nvPr/>
        </p:nvSpPr>
        <p:spPr>
          <a:xfrm>
            <a:off x="6246026" y="162102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Google Shape;70;p14">
            <a:extLst>
              <a:ext uri="{FF2B5EF4-FFF2-40B4-BE49-F238E27FC236}">
                <a16:creationId xmlns:a16="http://schemas.microsoft.com/office/drawing/2014/main" id="{2B92C586-1DE4-47DB-9D82-407B3856DCCA}"/>
              </a:ext>
            </a:extLst>
          </p:cNvPr>
          <p:cNvSpPr txBox="1"/>
          <p:nvPr/>
        </p:nvSpPr>
        <p:spPr>
          <a:xfrm>
            <a:off x="6246026" y="224827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系統資料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Google Shape;71;p14">
            <a:extLst>
              <a:ext uri="{FF2B5EF4-FFF2-40B4-BE49-F238E27FC236}">
                <a16:creationId xmlns:a16="http://schemas.microsoft.com/office/drawing/2014/main" id="{5260C0D8-865D-4D2A-BBD8-1BE2A25D36FC}"/>
              </a:ext>
            </a:extLst>
          </p:cNvPr>
          <p:cNvSpPr txBox="1"/>
          <p:nvPr/>
        </p:nvSpPr>
        <p:spPr>
          <a:xfrm>
            <a:off x="6246026" y="388267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瀏覽展覽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6" name="Google Shape;72;p14">
            <a:extLst>
              <a:ext uri="{FF2B5EF4-FFF2-40B4-BE49-F238E27FC236}">
                <a16:creationId xmlns:a16="http://schemas.microsoft.com/office/drawing/2014/main" id="{593A28A5-F6D3-46D2-BD9C-3FE1810BAB44}"/>
              </a:ext>
            </a:extLst>
          </p:cNvPr>
          <p:cNvSpPr txBox="1"/>
          <p:nvPr/>
        </p:nvSpPr>
        <p:spPr>
          <a:xfrm>
            <a:off x="7576976" y="3871289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瀏覽展覽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Google Shape;73;p14">
            <a:extLst>
              <a:ext uri="{FF2B5EF4-FFF2-40B4-BE49-F238E27FC236}">
                <a16:creationId xmlns:a16="http://schemas.microsoft.com/office/drawing/2014/main" id="{CB3CF6C3-6DBA-4B0F-BEF5-13313B259870}"/>
              </a:ext>
            </a:extLst>
          </p:cNvPr>
          <p:cNvSpPr txBox="1"/>
          <p:nvPr/>
        </p:nvSpPr>
        <p:spPr>
          <a:xfrm>
            <a:off x="8682413" y="397303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商品購買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Google Shape;74;p14">
            <a:extLst>
              <a:ext uri="{FF2B5EF4-FFF2-40B4-BE49-F238E27FC236}">
                <a16:creationId xmlns:a16="http://schemas.microsoft.com/office/drawing/2014/main" id="{26D008CC-F00A-4B8B-AE73-830A602F5AF7}"/>
              </a:ext>
            </a:extLst>
          </p:cNvPr>
          <p:cNvSpPr txBox="1"/>
          <p:nvPr/>
        </p:nvSpPr>
        <p:spPr>
          <a:xfrm>
            <a:off x="7691820" y="2164286"/>
            <a:ext cx="1789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展廠建置與管理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Google Shape;75;p14">
            <a:extLst>
              <a:ext uri="{FF2B5EF4-FFF2-40B4-BE49-F238E27FC236}">
                <a16:creationId xmlns:a16="http://schemas.microsoft.com/office/drawing/2014/main" id="{A552EC28-7DAD-40FA-8939-2728434A05E6}"/>
              </a:ext>
            </a:extLst>
          </p:cNvPr>
          <p:cNvSpPr txBox="1"/>
          <p:nvPr/>
        </p:nvSpPr>
        <p:spPr>
          <a:xfrm>
            <a:off x="9981226" y="388207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管理展覽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Google Shape;76;p14">
            <a:extLst>
              <a:ext uri="{FF2B5EF4-FFF2-40B4-BE49-F238E27FC236}">
                <a16:creationId xmlns:a16="http://schemas.microsoft.com/office/drawing/2014/main" id="{3059B0CB-1C68-4BE2-9327-B4C00DD90C6D}"/>
              </a:ext>
            </a:extLst>
          </p:cNvPr>
          <p:cNvSpPr txBox="1"/>
          <p:nvPr/>
        </p:nvSpPr>
        <p:spPr>
          <a:xfrm>
            <a:off x="9982826" y="2248273"/>
            <a:ext cx="1197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付款資訊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1" name="Google Shape;77;p14">
            <a:extLst>
              <a:ext uri="{FF2B5EF4-FFF2-40B4-BE49-F238E27FC236}">
                <a16:creationId xmlns:a16="http://schemas.microsoft.com/office/drawing/2014/main" id="{37823B5E-E954-4138-95E8-D5D39DA8B92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9031" y="4352166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78;p14">
            <a:extLst>
              <a:ext uri="{FF2B5EF4-FFF2-40B4-BE49-F238E27FC236}">
                <a16:creationId xmlns:a16="http://schemas.microsoft.com/office/drawing/2014/main" id="{3D4B51CB-E331-4E9D-96EA-8D70E16F41B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63076" y="80134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79;p14">
            <a:extLst>
              <a:ext uri="{FF2B5EF4-FFF2-40B4-BE49-F238E27FC236}">
                <a16:creationId xmlns:a16="http://schemas.microsoft.com/office/drawing/2014/main" id="{DA5916C9-1F07-48E3-B638-70AE7C94A5A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29876" y="80134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80;p14">
            <a:extLst>
              <a:ext uri="{FF2B5EF4-FFF2-40B4-BE49-F238E27FC236}">
                <a16:creationId xmlns:a16="http://schemas.microsoft.com/office/drawing/2014/main" id="{CE7F6F49-0B35-4FAA-A742-D5A0495457B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29876" y="4352173"/>
            <a:ext cx="900000" cy="9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81;p14">
            <a:extLst>
              <a:ext uri="{FF2B5EF4-FFF2-40B4-BE49-F238E27FC236}">
                <a16:creationId xmlns:a16="http://schemas.microsoft.com/office/drawing/2014/main" id="{BCD09343-E25C-459B-81F7-6C7E5E7FE558}"/>
              </a:ext>
            </a:extLst>
          </p:cNvPr>
          <p:cNvCxnSpPr>
            <a:cxnSpLocks/>
          </p:cNvCxnSpPr>
          <p:nvPr/>
        </p:nvCxnSpPr>
        <p:spPr>
          <a:xfrm flipH="1" flipV="1">
            <a:off x="9242771" y="3680290"/>
            <a:ext cx="1336801" cy="6718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82;p14">
            <a:extLst>
              <a:ext uri="{FF2B5EF4-FFF2-40B4-BE49-F238E27FC236}">
                <a16:creationId xmlns:a16="http://schemas.microsoft.com/office/drawing/2014/main" id="{E7D7B375-532C-4333-9C9D-520DFA1CF77D}"/>
              </a:ext>
            </a:extLst>
          </p:cNvPr>
          <p:cNvCxnSpPr/>
          <p:nvPr/>
        </p:nvCxnSpPr>
        <p:spPr>
          <a:xfrm rot="10800000">
            <a:off x="8651876" y="3846523"/>
            <a:ext cx="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83;p14">
            <a:extLst>
              <a:ext uri="{FF2B5EF4-FFF2-40B4-BE49-F238E27FC236}">
                <a16:creationId xmlns:a16="http://schemas.microsoft.com/office/drawing/2014/main" id="{EBC0C374-A212-4207-BC51-EFC911E19928}"/>
              </a:ext>
            </a:extLst>
          </p:cNvPr>
          <p:cNvCxnSpPr>
            <a:cxnSpLocks/>
            <a:stCxn id="121" idx="0"/>
          </p:cNvCxnSpPr>
          <p:nvPr/>
        </p:nvCxnSpPr>
        <p:spPr>
          <a:xfrm flipV="1">
            <a:off x="6799031" y="3703322"/>
            <a:ext cx="1346068" cy="6488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84;p14">
            <a:extLst>
              <a:ext uri="{FF2B5EF4-FFF2-40B4-BE49-F238E27FC236}">
                <a16:creationId xmlns:a16="http://schemas.microsoft.com/office/drawing/2014/main" id="{802130EC-DF15-4B93-AE9E-97C941A274F2}"/>
              </a:ext>
            </a:extLst>
          </p:cNvPr>
          <p:cNvCxnSpPr>
            <a:cxnSpLocks/>
            <a:stCxn id="110" idx="2"/>
            <a:endCxn id="132" idx="3"/>
          </p:cNvCxnSpPr>
          <p:nvPr/>
        </p:nvCxnSpPr>
        <p:spPr>
          <a:xfrm flipH="1">
            <a:off x="9370247" y="2082658"/>
            <a:ext cx="1209629" cy="11439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9" name="Google Shape;85;p14">
            <a:extLst>
              <a:ext uri="{FF2B5EF4-FFF2-40B4-BE49-F238E27FC236}">
                <a16:creationId xmlns:a16="http://schemas.microsoft.com/office/drawing/2014/main" id="{4A56D256-B592-40D8-B341-63B07FC4D8B7}"/>
              </a:ext>
            </a:extLst>
          </p:cNvPr>
          <p:cNvCxnSpPr>
            <a:cxnSpLocks/>
            <a:stCxn id="113" idx="2"/>
            <a:endCxn id="132" idx="1"/>
          </p:cNvCxnSpPr>
          <p:nvPr/>
        </p:nvCxnSpPr>
        <p:spPr>
          <a:xfrm>
            <a:off x="6844676" y="2082658"/>
            <a:ext cx="1210608" cy="11439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0" name="Google Shape;86;p14">
            <a:extLst>
              <a:ext uri="{FF2B5EF4-FFF2-40B4-BE49-F238E27FC236}">
                <a16:creationId xmlns:a16="http://schemas.microsoft.com/office/drawing/2014/main" id="{305C8A83-B27C-44E9-91F0-EAB4EA93099F}"/>
              </a:ext>
            </a:extLst>
          </p:cNvPr>
          <p:cNvCxnSpPr/>
          <p:nvPr/>
        </p:nvCxnSpPr>
        <p:spPr>
          <a:xfrm rot="10800000">
            <a:off x="8774276" y="3846523"/>
            <a:ext cx="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87;p14">
            <a:extLst>
              <a:ext uri="{FF2B5EF4-FFF2-40B4-BE49-F238E27FC236}">
                <a16:creationId xmlns:a16="http://schemas.microsoft.com/office/drawing/2014/main" id="{D8DBA44B-4A76-416A-A6A7-4376896E672D}"/>
              </a:ext>
            </a:extLst>
          </p:cNvPr>
          <p:cNvCxnSpPr>
            <a:cxnSpLocks/>
            <a:stCxn id="132" idx="0"/>
            <a:endCxn id="111" idx="2"/>
          </p:cNvCxnSpPr>
          <p:nvPr/>
        </p:nvCxnSpPr>
        <p:spPr>
          <a:xfrm flipV="1">
            <a:off x="8712766" y="2082658"/>
            <a:ext cx="310" cy="5239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32" name="圖片 131">
            <a:extLst>
              <a:ext uri="{FF2B5EF4-FFF2-40B4-BE49-F238E27FC236}">
                <a16:creationId xmlns:a16="http://schemas.microsoft.com/office/drawing/2014/main" id="{DA5E07CE-2BD8-4C12-B8A6-1776CD9ED1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5284" y="2606626"/>
            <a:ext cx="1314963" cy="12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7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313B71D-E8E2-4DB1-8633-C352FB6975EB}"/>
              </a:ext>
            </a:extLst>
          </p:cNvPr>
          <p:cNvSpPr/>
          <p:nvPr/>
        </p:nvSpPr>
        <p:spPr>
          <a:xfrm>
            <a:off x="0" y="0"/>
            <a:ext cx="12184260" cy="708096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E58CF7-9C6A-4596-9FDA-040B1C43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66" y="2362844"/>
            <a:ext cx="10655923" cy="12069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0E3B911-2E8A-4318-A9E1-B603EB822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4540" y="3569791"/>
            <a:ext cx="6317374" cy="7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23" y="3821054"/>
            <a:ext cx="3019764" cy="2127010"/>
          </a:xfrm>
        </p:spPr>
        <p:txBody>
          <a:bodyPr rtlCol="0" anchor="t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繪圖</a:t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風格</a:t>
            </a:r>
            <a:endParaRPr lang="zh-TW" altLang="ru-RU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42B4D2-EBE5-40E2-98D3-A12F3B09467C}"/>
              </a:ext>
            </a:extLst>
          </p:cNvPr>
          <p:cNvSpPr/>
          <p:nvPr/>
        </p:nvSpPr>
        <p:spPr>
          <a:xfrm>
            <a:off x="0" y="0"/>
            <a:ext cx="12184260" cy="612541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56642E-657F-4357-84CD-B2BCD67ACF19}"/>
              </a:ext>
            </a:extLst>
          </p:cNvPr>
          <p:cNvSpPr/>
          <p:nvPr/>
        </p:nvSpPr>
        <p:spPr>
          <a:xfrm>
            <a:off x="0" y="5071890"/>
            <a:ext cx="12192000" cy="1793154"/>
          </a:xfrm>
          <a:prstGeom prst="rect">
            <a:avLst/>
          </a:prstGeom>
          <a:solidFill>
            <a:srgbClr val="726756"/>
          </a:solidFill>
          <a:ln>
            <a:noFill/>
          </a:ln>
          <a:effectLst>
            <a:innerShdw blurRad="152400" dist="3810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ED80A20-AD99-4B8F-A95E-CF0A54B372C9}"/>
              </a:ext>
            </a:extLst>
          </p:cNvPr>
          <p:cNvSpPr/>
          <p:nvPr/>
        </p:nvSpPr>
        <p:spPr>
          <a:xfrm>
            <a:off x="4349301" y="679968"/>
            <a:ext cx="7427269" cy="5857744"/>
          </a:xfrm>
          <a:prstGeom prst="roundRect">
            <a:avLst/>
          </a:prstGeom>
          <a:solidFill>
            <a:schemeClr val="tx2">
              <a:lumMod val="40000"/>
              <a:lumOff val="60000"/>
              <a:alpha val="6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Prism And Basal Pinacoid White">
                <a:extLst>
                  <a:ext uri="{FF2B5EF4-FFF2-40B4-BE49-F238E27FC236}">
                    <a16:creationId xmlns:a16="http://schemas.microsoft.com/office/drawing/2014/main" id="{5E31601B-E4FE-4D4F-93D3-6F6B876205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2802" y="1958191"/>
              <a:ext cx="4324581" cy="4324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24581" cy="4324601"/>
                    </a:xfrm>
                    <a:prstGeom prst="rect">
                      <a:avLst/>
                    </a:prstGeom>
                  </am3d:spPr>
                  <am3d:camera>
                    <am3d:pos x="0" y="0" z="81469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970" d="1000000"/>
                    <am3d:preTrans dx="-76" dy="-17999982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6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Prism And Basal Pinacoid White">
                <a:extLst>
                  <a:ext uri="{FF2B5EF4-FFF2-40B4-BE49-F238E27FC236}">
                    <a16:creationId xmlns:a16="http://schemas.microsoft.com/office/drawing/2014/main" id="{5E31601B-E4FE-4D4F-93D3-6F6B876205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02" y="1958191"/>
                <a:ext cx="4324581" cy="4324601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1F390B5B-6F57-4434-BFC1-D2E28C1C3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02" y="104653"/>
            <a:ext cx="9334500" cy="533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A7A9FDE-33A5-4922-8BB6-4F6950115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92" y="2180751"/>
            <a:ext cx="3429000" cy="3429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2E1070A-2C47-4B9D-B129-0CD8BC3F7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547" y="2749412"/>
            <a:ext cx="2127010" cy="212701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F8DB48B-B343-4661-9A50-869122196465}"/>
              </a:ext>
            </a:extLst>
          </p:cNvPr>
          <p:cNvSpPr txBox="1"/>
          <p:nvPr/>
        </p:nvSpPr>
        <p:spPr>
          <a:xfrm>
            <a:off x="-860075" y="4668496"/>
            <a:ext cx="62622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solidFill>
                  <a:srgbClr val="01618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vmware </a:t>
            </a:r>
            <a:endParaRPr lang="en-US" altLang="zh-TW" sz="3600" dirty="0">
              <a:solidFill>
                <a:srgbClr val="01618A"/>
              </a:solidFill>
              <a:latin typeface="Berlin Sans FB Demi" panose="020E0802020502020306" pitchFamily="34" charset="0"/>
              <a:cs typeface="Aharoni" panose="02010803020104030203" pitchFamily="2" charset="-79"/>
            </a:endParaRPr>
          </a:p>
          <a:p>
            <a:pPr algn="ctr"/>
            <a:r>
              <a:rPr lang="zh-TW" altLang="en-US" sz="3600" dirty="0">
                <a:solidFill>
                  <a:srgbClr val="01618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remote console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695689-025E-4084-BBC1-E039C01B53B5}"/>
              </a:ext>
            </a:extLst>
          </p:cNvPr>
          <p:cNvSpPr txBox="1"/>
          <p:nvPr/>
        </p:nvSpPr>
        <p:spPr>
          <a:xfrm>
            <a:off x="5264599" y="2479479"/>
            <a:ext cx="576475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建置資料庫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vmware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remote console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遠端連接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管理方透過網頁建展、修改並更新資料庫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67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畫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9751623_TF55834886" id="{2720035A-DA37-4326-9CEA-B68E0C0E24CC}" vid="{AE594E90-06D5-42D6-B27B-E97898BF263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F9EC99-89FF-486C-9E02-31E13FD72E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6CF9D2-F3E0-450F-B184-8D2A0EB8B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AABB37-1599-4AE8-818C-82E84CA93D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創客藝廊設計</Template>
  <TotalTime>18961</TotalTime>
  <Words>456</Words>
  <Application>Microsoft Office PowerPoint</Application>
  <PresentationFormat>寬螢幕</PresentationFormat>
  <Paragraphs>94</Paragraphs>
  <Slides>18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Microsoft JhengHei UI</vt:lpstr>
      <vt:lpstr>Microsoft YaHei</vt:lpstr>
      <vt:lpstr>微軟正黑體</vt:lpstr>
      <vt:lpstr>微軟正黑體 Light</vt:lpstr>
      <vt:lpstr>Arial</vt:lpstr>
      <vt:lpstr>Arial Black</vt:lpstr>
      <vt:lpstr>Berlin Sans FB Demi</vt:lpstr>
      <vt:lpstr>Calibri Light</vt:lpstr>
      <vt:lpstr>Gill Sans MT</vt:lpstr>
      <vt:lpstr>畫廊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繪圖 風格</vt:lpstr>
      <vt:lpstr>PowerPoint 簡報</vt:lpstr>
      <vt:lpstr>繪圖 風格</vt:lpstr>
      <vt:lpstr>繪圖 風格</vt:lpstr>
      <vt:lpstr>繪圖 風格</vt:lpstr>
      <vt:lpstr>繪圖 風格</vt:lpstr>
      <vt:lpstr>繪圖 風格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玉澤 高</dc:creator>
  <cp:lastModifiedBy>高玉澤</cp:lastModifiedBy>
  <cp:revision>99</cp:revision>
  <dcterms:created xsi:type="dcterms:W3CDTF">2021-05-21T12:38:54Z</dcterms:created>
  <dcterms:modified xsi:type="dcterms:W3CDTF">2021-06-08T09:50:06Z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